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9"/>
  </p:notesMasterIdLst>
  <p:handoutMasterIdLst>
    <p:handoutMasterId r:id="rId20"/>
  </p:handoutMasterIdLst>
  <p:sldIdLst>
    <p:sldId id="256" r:id="rId3"/>
    <p:sldId id="283" r:id="rId4"/>
    <p:sldId id="333" r:id="rId5"/>
    <p:sldId id="282" r:id="rId6"/>
    <p:sldId id="334" r:id="rId7"/>
    <p:sldId id="335" r:id="rId8"/>
    <p:sldId id="340" r:id="rId9"/>
    <p:sldId id="341" r:id="rId10"/>
    <p:sldId id="338" r:id="rId11"/>
    <p:sldId id="339" r:id="rId12"/>
    <p:sldId id="336" r:id="rId13"/>
    <p:sldId id="318" r:id="rId14"/>
    <p:sldId id="332" r:id="rId15"/>
    <p:sldId id="342" r:id="rId16"/>
    <p:sldId id="321" r:id="rId17"/>
    <p:sldId id="286" r:id="rId1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66" autoAdjust="0"/>
    <p:restoredTop sz="79960" autoAdjust="0"/>
  </p:normalViewPr>
  <p:slideViewPr>
    <p:cSldViewPr snapToGrid="0" snapToObjects="1">
      <p:cViewPr varScale="1">
        <p:scale>
          <a:sx n="103" d="100"/>
          <a:sy n="103" d="100"/>
        </p:scale>
        <p:origin x="1088"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2020/9/18</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Gini</a:t>
            </a:r>
            <a:r>
              <a:rPr lang="zh-TW" altLang="en-US" dirty="0"/>
              <a:t>不純度是另一種亂度的衡量方式。數字越大代表序列中的資料越混亂。</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690691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建立決策樹的過程就是不斷的尋找特徵進行決策，透過這些決策盡量的使這些資料被分為同一個類別。且試著讓混亂程度越小越好。數越深不一定越好，他可能會造成過度學習的問題。透過訓練完後的模型我們能夠查看決策樹長怎樣，相對的可解釋性就變高。此外</a:t>
            </a:r>
            <a:r>
              <a:rPr lang="zh-TW" altLang="en-US" sz="1200" b="0" i="0" kern="1200" dirty="0">
                <a:solidFill>
                  <a:schemeClr val="tx1"/>
                </a:solidFill>
                <a:effectLst/>
                <a:latin typeface="+mn-lt"/>
                <a:ea typeface="+mn-ea"/>
                <a:cs typeface="+mn-cs"/>
              </a:rPr>
              <a:t>與其它的</a:t>
            </a:r>
            <a:r>
              <a:rPr lang="en-US" sz="1200" b="0" i="0" kern="1200" dirty="0">
                <a:solidFill>
                  <a:schemeClr val="tx1"/>
                </a:solidFill>
                <a:effectLst/>
                <a:latin typeface="+mn-lt"/>
                <a:ea typeface="+mn-ea"/>
                <a:cs typeface="+mn-cs"/>
              </a:rPr>
              <a:t>ML</a:t>
            </a:r>
            <a:r>
              <a:rPr lang="zh-TW" altLang="en-US" sz="1200" b="0" i="0" kern="1200" dirty="0">
                <a:solidFill>
                  <a:schemeClr val="tx1"/>
                </a:solidFill>
                <a:effectLst/>
                <a:latin typeface="+mn-lt"/>
                <a:ea typeface="+mn-ea"/>
                <a:cs typeface="+mn-cs"/>
              </a:rPr>
              <a:t>模型比較起來，決策樹執行速度是它的一大優勢。因為是樹狀概念因此在進行機器學習的時候每個決策階段都相當的明確清楚，不是</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就是</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可視覺化複雜的決策樹模型</a:t>
            </a:r>
            <a:endParaRPr lang="en-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108759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2934847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Parameters:</a:t>
            </a:r>
          </a:p>
          <a:p>
            <a:r>
              <a:rPr lang="en-US" sz="1200" b="0" i="0" kern="1200" dirty="0">
                <a:solidFill>
                  <a:schemeClr val="tx1"/>
                </a:solidFill>
                <a:effectLst/>
                <a:latin typeface="+mn-lt"/>
                <a:ea typeface="+mn-ea"/>
                <a:cs typeface="+mn-cs"/>
              </a:rPr>
              <a:t>criterion: </a:t>
            </a:r>
            <a:r>
              <a:rPr lang="zh-TW" altLang="en-US" sz="1200" b="0" i="0" kern="1200" dirty="0">
                <a:solidFill>
                  <a:schemeClr val="tx1"/>
                </a:solidFill>
                <a:effectLst/>
                <a:latin typeface="+mn-lt"/>
                <a:ea typeface="+mn-ea"/>
                <a:cs typeface="+mn-cs"/>
              </a:rPr>
              <a:t>亂度的評估標準，</a:t>
            </a:r>
            <a:r>
              <a:rPr lang="en-US" sz="1200" b="0" i="0" kern="1200" dirty="0" err="1">
                <a:solidFill>
                  <a:schemeClr val="tx1"/>
                </a:solidFill>
                <a:effectLst/>
                <a:latin typeface="+mn-lt"/>
                <a:ea typeface="+mn-ea"/>
                <a:cs typeface="+mn-cs"/>
              </a:rPr>
              <a:t>gini</a:t>
            </a:r>
            <a:r>
              <a:rPr lang="en-US" sz="1200" b="0" i="0" kern="1200" dirty="0">
                <a:solidFill>
                  <a:schemeClr val="tx1"/>
                </a:solidFill>
                <a:effectLst/>
                <a:latin typeface="+mn-lt"/>
                <a:ea typeface="+mn-ea"/>
                <a:cs typeface="+mn-cs"/>
              </a:rPr>
              <a:t>/entropy。</a:t>
            </a:r>
            <a:r>
              <a:rPr lang="zh-TW" altLang="en-US" sz="1200" b="0" i="0" kern="1200" dirty="0">
                <a:solidFill>
                  <a:schemeClr val="tx1"/>
                </a:solidFill>
                <a:effectLst/>
                <a:latin typeface="+mn-lt"/>
                <a:ea typeface="+mn-ea"/>
                <a:cs typeface="+mn-cs"/>
              </a:rPr>
              <a:t>預設為</a:t>
            </a:r>
            <a:r>
              <a:rPr lang="en-US" sz="1200" b="0" i="0" kern="1200" dirty="0" err="1">
                <a:solidFill>
                  <a:schemeClr val="tx1"/>
                </a:solidFill>
                <a:effectLst/>
                <a:latin typeface="+mn-lt"/>
                <a:ea typeface="+mn-ea"/>
                <a:cs typeface="+mn-cs"/>
              </a:rPr>
              <a:t>gini</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max_depth</a:t>
            </a:r>
            <a:r>
              <a:rPr lang="en-US"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樹的最大深度。</a:t>
            </a:r>
          </a:p>
          <a:p>
            <a:r>
              <a:rPr lang="en-US" sz="1200" b="0" i="0" kern="1200" dirty="0" err="1">
                <a:solidFill>
                  <a:schemeClr val="tx1"/>
                </a:solidFill>
                <a:effectLst/>
                <a:latin typeface="+mn-lt"/>
                <a:ea typeface="+mn-ea"/>
                <a:cs typeface="+mn-cs"/>
              </a:rPr>
              <a:t>random_state</a:t>
            </a:r>
            <a:r>
              <a:rPr lang="en-US"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亂數種子，確保每次訓練結果都一樣。</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max_depth</a:t>
            </a:r>
            <a:r>
              <a:rPr lang="en-US" dirty="0"/>
              <a:t>=3, criterion = '</a:t>
            </a:r>
            <a:r>
              <a:rPr lang="en-US" dirty="0" err="1"/>
              <a:t>gini</a:t>
            </a:r>
            <a:r>
              <a:rPr lang="en-US" dirty="0"/>
              <a:t>'</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14</a:t>
            </a:fld>
            <a:endParaRPr lang="zh-CN" altLang="en-US"/>
          </a:p>
        </p:txBody>
      </p:sp>
    </p:spTree>
    <p:extLst>
      <p:ext uri="{BB962C8B-B14F-4D97-AF65-F5344CB8AC3E}">
        <p14:creationId xmlns:p14="http://schemas.microsoft.com/office/powerpoint/2010/main" val="3937910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決策樹會根據資料產生很多樹狀的規則，根據訓練出來的規則來對新樣本進行預測。</a:t>
            </a:r>
          </a:p>
          <a:p>
            <a:r>
              <a:rPr lang="en-TW" dirty="0"/>
              <a:t>一個決策樹會根據訓練資料自動產生一棵樹</a:t>
            </a: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決策樹是以一個</a:t>
            </a:r>
            <a:r>
              <a:rPr lang="zh-TW" altLang="en-US" dirty="0"/>
              <a:t>貪婪法則來決定每一層要問什麼問題，目標是分類過後每一群能夠很明顯的知道是屬於哪一種類別。</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3591077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決策樹演算法可以使用不同的方式來評估分枝的好壞(亂度)，例如像是</a:t>
            </a:r>
            <a:r>
              <a:rPr lang="en-TW" sz="1200" kern="0" dirty="0">
                <a:solidFill>
                  <a:srgbClr val="595959"/>
                </a:solidFill>
                <a:cs typeface="Arial"/>
              </a:rPr>
              <a:t>Information gain、</a:t>
            </a:r>
            <a:r>
              <a:rPr lang="en-US" sz="1200" kern="0" dirty="0">
                <a:solidFill>
                  <a:srgbClr val="595959"/>
                </a:solidFill>
                <a:cs typeface="Arial"/>
              </a:rPr>
              <a:t>Gain </a:t>
            </a:r>
            <a:r>
              <a:rPr lang="en-US" sz="1200" kern="0" dirty="0" err="1">
                <a:solidFill>
                  <a:srgbClr val="595959"/>
                </a:solidFill>
                <a:cs typeface="Arial"/>
              </a:rPr>
              <a:t>ratio、Gini</a:t>
            </a:r>
            <a:r>
              <a:rPr lang="en-US" sz="1200" kern="0" dirty="0">
                <a:solidFill>
                  <a:srgbClr val="595959"/>
                </a:solidFill>
                <a:cs typeface="Arial"/>
              </a:rPr>
              <a:t>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000000"/>
                </a:solidFill>
                <a:latin typeface="Arial"/>
                <a:ea typeface="Arial"/>
                <a:cs typeface="Arial"/>
                <a:sym typeface="Arial"/>
              </a:rPr>
              <a:t>從訓練資料找出規則，讓每一個決策能夠使</a:t>
            </a:r>
            <a:r>
              <a:rPr lang="zh-TW" altLang="en-US" sz="1200" b="0" dirty="0">
                <a:solidFill>
                  <a:srgbClr val="000000"/>
                </a:solidFill>
                <a:latin typeface="Arial"/>
                <a:ea typeface="Arial"/>
                <a:cs typeface="Arial"/>
                <a:sym typeface="Arial"/>
              </a:rPr>
              <a:t>訊息增益</a:t>
            </a:r>
            <a:r>
              <a:rPr lang="zh-TW" altLang="en-US" sz="1200" dirty="0">
                <a:solidFill>
                  <a:srgbClr val="000000"/>
                </a:solidFill>
                <a:latin typeface="Arial"/>
                <a:ea typeface="Arial"/>
                <a:cs typeface="Arial"/>
                <a:sym typeface="Arial"/>
              </a:rPr>
              <a:t>最大化，叫好比我們評估今天比賽是否舉行，天氣因子可能站比較大的因素，而</a:t>
            </a:r>
            <a:r>
              <a:rPr lang="en-US" altLang="zh-TW" sz="1200" dirty="0">
                <a:solidFill>
                  <a:srgbClr val="000000"/>
                </a:solidFill>
                <a:latin typeface="Arial"/>
                <a:ea typeface="Arial"/>
                <a:cs typeface="Arial"/>
                <a:sym typeface="Arial"/>
              </a:rPr>
              <a:t>Co2</a:t>
            </a:r>
            <a:r>
              <a:rPr lang="zh-TW" altLang="en-US" sz="1200" dirty="0">
                <a:solidFill>
                  <a:srgbClr val="000000"/>
                </a:solidFill>
                <a:latin typeface="Arial"/>
                <a:ea typeface="Arial"/>
                <a:cs typeface="Arial"/>
                <a:sym typeface="Arial"/>
              </a:rPr>
              <a:t>的濃度高低可能站的因子程度較低。</a:t>
            </a:r>
            <a:endParaRPr lang="en-US" altLang="zh-TW"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吉尼的數值越大代表序列中的資料亂，第二個指標為資訊獲利</a:t>
            </a:r>
            <a:r>
              <a:rPr lang="en-US" altLang="zh-TW" dirty="0"/>
              <a:t>(</a:t>
            </a:r>
            <a:r>
              <a:rPr lang="zh-TW" altLang="en-US" dirty="0"/>
              <a:t>熵</a:t>
            </a:r>
            <a:r>
              <a:rPr lang="en-US" altLang="zh-TW" dirty="0"/>
              <a:t>)</a:t>
            </a:r>
            <a:r>
              <a:rPr lang="zh-TW" altLang="en-US" dirty="0"/>
              <a:t>。其數值越小代越好，表示分類分得越乾淨。</a:t>
            </a:r>
            <a:endParaRPr lang="zh-TW" altLang="en-US"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sz="1200" kern="0" dirty="0">
              <a:solidFill>
                <a:srgbClr val="595959"/>
              </a:solidFill>
              <a:cs typeface="Arial"/>
            </a:endParaRPr>
          </a:p>
          <a:p>
            <a:pPr marL="609585" indent="-507987">
              <a:lnSpc>
                <a:spcPct val="150000"/>
              </a:lnSpc>
              <a:spcBef>
                <a:spcPts val="0"/>
              </a:spcBef>
              <a:buClr>
                <a:srgbClr val="000000"/>
              </a:buClr>
              <a:buSzPts val="2400"/>
              <a:buFont typeface="Arial"/>
              <a:buChar char="●"/>
            </a:pPr>
            <a:r>
              <a:rPr lang="zh-TW" altLang="en-US" sz="1200" dirty="0">
                <a:solidFill>
                  <a:srgbClr val="000000"/>
                </a:solidFill>
                <a:latin typeface="Arial"/>
                <a:ea typeface="Arial"/>
                <a:cs typeface="Arial"/>
                <a:sym typeface="Arial"/>
              </a:rPr>
              <a:t>都是在衡量一個序列中的混亂程度，越高越混亂</a:t>
            </a:r>
          </a:p>
          <a:p>
            <a:pPr marL="609585" indent="-507987">
              <a:lnSpc>
                <a:spcPct val="150000"/>
              </a:lnSpc>
              <a:spcBef>
                <a:spcPts val="0"/>
              </a:spcBef>
              <a:buClr>
                <a:srgbClr val="000000"/>
              </a:buClr>
              <a:buSzPts val="2400"/>
              <a:buFont typeface="Arial"/>
              <a:buChar char="●"/>
            </a:pPr>
            <a:r>
              <a:rPr lang="zh-TW" altLang="en-US" sz="1200" dirty="0">
                <a:solidFill>
                  <a:srgbClr val="000000"/>
                </a:solidFill>
                <a:latin typeface="Arial"/>
                <a:ea typeface="Arial"/>
                <a:cs typeface="Arial"/>
                <a:sym typeface="Arial"/>
              </a:rPr>
              <a:t>數值皆為 </a:t>
            </a:r>
            <a:r>
              <a:rPr lang="en-US" altLang="zh-TW" sz="1200" dirty="0">
                <a:solidFill>
                  <a:srgbClr val="000000"/>
                </a:solidFill>
                <a:latin typeface="Arial"/>
                <a:ea typeface="Arial"/>
                <a:cs typeface="Arial"/>
                <a:sym typeface="Arial"/>
              </a:rPr>
              <a:t>0 ~ 1 </a:t>
            </a:r>
            <a:r>
              <a:rPr lang="zh-TW" altLang="en-US" sz="1200" dirty="0">
                <a:solidFill>
                  <a:srgbClr val="000000"/>
                </a:solidFill>
                <a:latin typeface="Arial"/>
                <a:ea typeface="Arial"/>
                <a:cs typeface="Arial"/>
                <a:sym typeface="Arial"/>
              </a:rPr>
              <a:t>之間。</a:t>
            </a:r>
            <a:r>
              <a:rPr lang="en-US" altLang="zh-TW" sz="1200" dirty="0">
                <a:solidFill>
                  <a:srgbClr val="000000"/>
                </a:solidFill>
                <a:latin typeface="Arial"/>
                <a:ea typeface="Arial"/>
                <a:cs typeface="Arial"/>
                <a:sym typeface="Arial"/>
              </a:rPr>
              <a:t>0 </a:t>
            </a:r>
            <a:r>
              <a:rPr lang="zh-TW" altLang="en-US" sz="1200" dirty="0">
                <a:solidFill>
                  <a:srgbClr val="000000"/>
                </a:solidFill>
                <a:latin typeface="Arial"/>
                <a:ea typeface="Arial"/>
                <a:cs typeface="Arial"/>
                <a:sym typeface="Arial"/>
              </a:rPr>
              <a:t>代表序列都是同樣的值</a:t>
            </a:r>
          </a:p>
          <a:p>
            <a:pPr marL="609585" indent="-507987">
              <a:lnSpc>
                <a:spcPct val="150000"/>
              </a:lnSpc>
              <a:spcBef>
                <a:spcPts val="0"/>
              </a:spcBef>
              <a:buClr>
                <a:srgbClr val="000000"/>
              </a:buClr>
              <a:buSzPts val="2400"/>
              <a:buFont typeface="Arial"/>
              <a:buChar char="●"/>
            </a:pPr>
            <a:r>
              <a:rPr lang="en-US" altLang="zh-TW" sz="1200" dirty="0">
                <a:solidFill>
                  <a:srgbClr val="000000"/>
                </a:solidFill>
                <a:latin typeface="Arial"/>
                <a:ea typeface="Arial"/>
                <a:cs typeface="Arial"/>
                <a:sym typeface="Arial"/>
              </a:rPr>
              <a:t>Scikit-learn </a:t>
            </a:r>
            <a:r>
              <a:rPr lang="zh-TW" altLang="en-US" sz="1200" dirty="0">
                <a:solidFill>
                  <a:srgbClr val="000000"/>
                </a:solidFill>
                <a:latin typeface="Arial"/>
                <a:ea typeface="Arial"/>
                <a:cs typeface="Arial"/>
                <a:sym typeface="Arial"/>
              </a:rPr>
              <a:t>預設使用 </a:t>
            </a:r>
            <a:r>
              <a:rPr lang="en-US" altLang="zh-TW" sz="1200" dirty="0">
                <a:solidFill>
                  <a:srgbClr val="000000"/>
                </a:solidFill>
                <a:latin typeface="Arial"/>
                <a:ea typeface="Arial"/>
                <a:cs typeface="Arial"/>
                <a:sym typeface="Arial"/>
              </a:rPr>
              <a:t>Gini</a:t>
            </a:r>
            <a:endParaRPr lang="en-US"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sz="1200" kern="0" dirty="0">
              <a:solidFill>
                <a:srgbClr val="595959"/>
              </a:solidFill>
              <a:cs typeface="Arial"/>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220517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Gain</a:t>
            </a:r>
            <a:r>
              <a:rPr lang="zh-TW" altLang="en-US" dirty="0"/>
              <a:t> </a:t>
            </a:r>
            <a:r>
              <a:rPr lang="zh-TW" altLang="en-US" sz="1200" dirty="0">
                <a:solidFill>
                  <a:srgbClr val="000000"/>
                </a:solidFill>
                <a:latin typeface="Arial"/>
                <a:ea typeface="Arial"/>
                <a:cs typeface="Arial"/>
                <a:sym typeface="Arial"/>
              </a:rPr>
              <a:t>透過從訓練資料找出規則，讓每一個決策能夠使</a:t>
            </a:r>
            <a:r>
              <a:rPr lang="zh-TW" altLang="en-US" sz="1200" b="0" dirty="0">
                <a:solidFill>
                  <a:srgbClr val="000000"/>
                </a:solidFill>
                <a:latin typeface="Arial"/>
                <a:ea typeface="Arial"/>
                <a:cs typeface="Arial"/>
                <a:sym typeface="Arial"/>
              </a:rPr>
              <a:t>訊息增益最大化。</a:t>
            </a:r>
            <a:r>
              <a:rPr lang="zh-TW" altLang="en-US" sz="1200" b="0" i="0" kern="1200" dirty="0">
                <a:solidFill>
                  <a:schemeClr val="tx1"/>
                </a:solidFill>
                <a:effectLst/>
                <a:latin typeface="+mn-lt"/>
                <a:ea typeface="+mn-ea"/>
                <a:cs typeface="+mn-cs"/>
              </a:rPr>
              <a:t>因此經由決策樹分割後的資訊量要越小越好。</a:t>
            </a:r>
            <a:endParaRPr lang="en-US"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常見的資訊量評估方法有兩種：</a:t>
            </a:r>
            <a:r>
              <a:rPr lang="zh-TW" altLang="en-US" sz="1200" kern="0" dirty="0">
                <a:solidFill>
                  <a:srgbClr val="595959"/>
                </a:solidFill>
                <a:cs typeface="Arial"/>
              </a:rPr>
              <a:t>資訊獲利 </a:t>
            </a:r>
            <a:r>
              <a:rPr lang="en-US" altLang="zh-TW" sz="1200" kern="0" dirty="0">
                <a:solidFill>
                  <a:srgbClr val="595959"/>
                </a:solidFill>
                <a:cs typeface="Arial"/>
              </a:rPr>
              <a:t>(Information Gain)</a:t>
            </a:r>
            <a:r>
              <a:rPr lang="zh-TW" altLang="en-US" sz="1200" b="0" i="0" kern="1200" dirty="0">
                <a:solidFill>
                  <a:schemeClr val="tx1"/>
                </a:solidFill>
                <a:effectLst/>
                <a:latin typeface="+mn-lt"/>
                <a:ea typeface="+mn-ea"/>
                <a:cs typeface="+mn-cs"/>
              </a:rPr>
              <a:t>以及 </a:t>
            </a:r>
            <a:r>
              <a:rPr lang="en-US" sz="1200" b="0" i="0" kern="1200" dirty="0">
                <a:solidFill>
                  <a:schemeClr val="tx1"/>
                </a:solidFill>
                <a:effectLst/>
                <a:latin typeface="+mn-lt"/>
                <a:ea typeface="+mn-ea"/>
                <a:cs typeface="+mn-cs"/>
              </a:rPr>
              <a:t>Gini</a:t>
            </a:r>
            <a:r>
              <a:rPr lang="zh-TW" altLang="en-US" sz="1200" b="0" i="0" kern="1200" dirty="0">
                <a:solidFill>
                  <a:schemeClr val="tx1"/>
                </a:solidFill>
                <a:effectLst/>
                <a:latin typeface="+mn-lt"/>
                <a:ea typeface="+mn-ea"/>
                <a:cs typeface="+mn-cs"/>
              </a:rPr>
              <a:t>不純度</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Gini Impurity). Gini Index, also known as Gini impurity,</a:t>
            </a:r>
            <a:endParaRPr lang="en-US" sz="1200" b="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262837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zh-TW" altLang="en-US" dirty="0">
                <a:solidFill>
                  <a:srgbClr val="61605E"/>
                </a:solidFill>
                <a:latin typeface="Arial" panose="020B0604020202020204" pitchFamily="34" charset="0"/>
              </a:rPr>
              <a:t>選出分類能力最好的屬性做為樹的內部節點</a:t>
            </a:r>
            <a:endParaRPr lang="en-US" altLang="zh-TW" dirty="0">
              <a:solidFill>
                <a:srgbClr val="61605E"/>
              </a:solidFill>
              <a:latin typeface="Arial" panose="020B0604020202020204" pitchFamily="34" charset="0"/>
            </a:endParaRPr>
          </a:p>
          <a:p>
            <a:pPr marL="342900" indent="-342900">
              <a:buFont typeface="+mj-lt"/>
              <a:buAutoNum type="arabicPeriod"/>
            </a:pPr>
            <a:r>
              <a:rPr lang="zh-TW" altLang="en-US" dirty="0"/>
              <a:t>將內部節點的所有不同資料產生出對應的分支</a:t>
            </a:r>
            <a:endParaRPr lang="en-TW" dirty="0"/>
          </a:p>
          <a:p>
            <a:endParaRPr lang="en-TW" b="0" dirty="0"/>
          </a:p>
          <a:p>
            <a:endParaRPr lang="en-TW" b="0" dirty="0"/>
          </a:p>
          <a:p>
            <a:r>
              <a:rPr lang="en-US" altLang="zh-TW" sz="1200" b="0" i="0" kern="1200" dirty="0">
                <a:solidFill>
                  <a:schemeClr val="tx1"/>
                </a:solidFill>
                <a:effectLst/>
                <a:latin typeface="+mn-lt"/>
                <a:ea typeface="+mn-ea"/>
                <a:cs typeface="+mn-cs"/>
              </a:rPr>
              <a:t>1. </a:t>
            </a:r>
            <a:r>
              <a:rPr lang="zh-TW" altLang="en-US" sz="1200" b="0" i="0" kern="1200" dirty="0">
                <a:solidFill>
                  <a:schemeClr val="tx1"/>
                </a:solidFill>
                <a:effectLst/>
                <a:latin typeface="+mn-lt"/>
                <a:ea typeface="+mn-ea"/>
                <a:cs typeface="+mn-cs"/>
              </a:rPr>
              <a:t>使用屬性計算與之相關的樣本熵值</a:t>
            </a:r>
          </a:p>
          <a:p>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選取其中熵值最小的屬性</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資訊獲利最大</a:t>
            </a:r>
            <a:r>
              <a:rPr lang="en-US" altLang="zh-TW" sz="1200" b="0" i="0" kern="1200" dirty="0">
                <a:solidFill>
                  <a:schemeClr val="tx1"/>
                </a:solidFill>
                <a:effectLst/>
                <a:latin typeface="+mn-lt"/>
                <a:ea typeface="+mn-ea"/>
                <a:cs typeface="+mn-cs"/>
              </a:rPr>
              <a:t>)</a:t>
            </a:r>
          </a:p>
          <a:p>
            <a:r>
              <a:rPr lang="en-US" altLang="zh-TW" sz="1200" b="0" i="0" kern="1200" dirty="0">
                <a:solidFill>
                  <a:schemeClr val="tx1"/>
                </a:solidFill>
                <a:effectLst/>
                <a:latin typeface="+mn-lt"/>
                <a:ea typeface="+mn-ea"/>
                <a:cs typeface="+mn-cs"/>
              </a:rPr>
              <a:t>3. </a:t>
            </a:r>
            <a:r>
              <a:rPr lang="zh-TW" altLang="en-US" sz="1200" b="0" i="0" kern="1200" dirty="0">
                <a:solidFill>
                  <a:schemeClr val="tx1"/>
                </a:solidFill>
                <a:effectLst/>
                <a:latin typeface="+mn-lt"/>
                <a:ea typeface="+mn-ea"/>
                <a:cs typeface="+mn-cs"/>
              </a:rPr>
              <a:t>生成包含該屬性的節點</a:t>
            </a:r>
          </a:p>
          <a:p>
            <a:r>
              <a:rPr lang="en-US" altLang="zh-TW" sz="1200" b="0" i="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遞迴直到終止</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395317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熵 </a:t>
            </a:r>
            <a:r>
              <a:rPr lang="en-US" altLang="zh-TW" sz="1200" kern="0" dirty="0">
                <a:solidFill>
                  <a:srgbClr val="595959"/>
                </a:solidFill>
                <a:cs typeface="Arial"/>
              </a:rPr>
              <a:t>(</a:t>
            </a:r>
            <a:r>
              <a:rPr lang="en-US" sz="1200" kern="0" dirty="0">
                <a:solidFill>
                  <a:srgbClr val="595959"/>
                </a:solidFill>
                <a:cs typeface="Arial"/>
              </a:rPr>
              <a:t>Entropy)</a:t>
            </a:r>
            <a:r>
              <a:rPr lang="zh-TW" altLang="en-US" sz="1200" kern="0" dirty="0">
                <a:solidFill>
                  <a:srgbClr val="595959"/>
                </a:solidFill>
                <a:cs typeface="Arial"/>
              </a:rPr>
              <a:t> 是</a:t>
            </a:r>
            <a:r>
              <a:rPr lang="en-US" sz="1200" kern="0" dirty="0" err="1">
                <a:solidFill>
                  <a:srgbClr val="595959"/>
                </a:solidFill>
                <a:cs typeface="Arial"/>
              </a:rPr>
              <a:t>計算</a:t>
            </a:r>
            <a:r>
              <a:rPr lang="en-US" sz="1200" kern="0" dirty="0">
                <a:solidFill>
                  <a:srgbClr val="595959"/>
                </a:solidFill>
                <a:cs typeface="Arial"/>
              </a:rPr>
              <a:t> Information Gain </a:t>
            </a:r>
            <a:r>
              <a:rPr lang="en-US" sz="1200" kern="0" dirty="0" err="1">
                <a:solidFill>
                  <a:srgbClr val="595959"/>
                </a:solidFill>
                <a:cs typeface="Arial"/>
              </a:rPr>
              <a:t>的一種方法</a:t>
            </a:r>
            <a:r>
              <a:rPr lang="en-US" sz="1200" kern="0" dirty="0">
                <a:solidFill>
                  <a:srgbClr val="595959"/>
                </a:solidFill>
                <a:cs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303233"/>
              </a:solidFill>
              <a:latin typeface="Lato"/>
            </a:endParaRPr>
          </a:p>
          <a:p>
            <a:endParaRPr lang="en-TW" b="0"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90405891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www2.graphviz.org/"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jameslearningnote/&#36039;&#26009;&#20998;&#26512;-&#27231;&#22120;&#23416;&#32722;-&#31532;3-5&#35611;-&#27770;&#31574;&#27193;-decision-tree-&#20197;&#21450;&#38568;&#27231;&#26862;&#26519;-random-forest-&#20171;&#32057;-7079b0ddfbda" TargetMode="External"/><Relationship Id="rId2" Type="http://schemas.openxmlformats.org/officeDocument/2006/relationships/hyperlink" Target="https://mropengate.blogspot.com/2015/06/ai-ch13-2-decision-tree.html" TargetMode="External"/><Relationship Id="rId1" Type="http://schemas.openxmlformats.org/officeDocument/2006/relationships/slideLayout" Target="../slideLayouts/slideLayout6.xml"/><Relationship Id="rId5" Type="http://schemas.openxmlformats.org/officeDocument/2006/relationships/hyperlink" Target="https://chtseng.wordpress.com/2017/02/10/%E6%B1%BA%E7%AD%96%E6%A8%B9-decision-trees/" TargetMode="External"/><Relationship Id="rId4" Type="http://schemas.openxmlformats.org/officeDocument/2006/relationships/hyperlink" Target="https://ithelp.ithome.com.tw/articles/10204450"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15</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決策樹</a:t>
            </a:r>
            <a:r>
              <a:rPr lang="en-US" altLang="zh-CN" sz="4000" dirty="0"/>
              <a:t> </a:t>
            </a:r>
            <a:r>
              <a:rPr lang="en-US" altLang="zh-CN" sz="3600" dirty="0"/>
              <a:t>(</a:t>
            </a:r>
            <a:r>
              <a:rPr lang="zh-TW" altLang="en-US" sz="3600" dirty="0"/>
              <a:t>分類器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D823C4-2D1D-7C48-B5A8-244F5E67D30E}"/>
              </a:ext>
            </a:extLst>
          </p:cNvPr>
          <p:cNvSpPr>
            <a:spLocks noGrp="1"/>
          </p:cNvSpPr>
          <p:nvPr>
            <p:ph type="body" sz="quarter" idx="10"/>
          </p:nvPr>
        </p:nvSpPr>
        <p:spPr/>
        <p:txBody>
          <a:bodyPr/>
          <a:lstStyle/>
          <a:p>
            <a:r>
              <a:rPr lang="en-US" altLang="zh-TW" dirty="0"/>
              <a:t>Gini</a:t>
            </a:r>
            <a:r>
              <a:rPr lang="zh-TW" altLang="en-US" dirty="0"/>
              <a:t>不純度 </a:t>
            </a:r>
            <a:r>
              <a:rPr lang="en-US" altLang="zh-TW" dirty="0"/>
              <a:t>(Gini Impurity)</a:t>
            </a:r>
            <a:endParaRPr lang="en-TW" dirty="0"/>
          </a:p>
        </p:txBody>
      </p:sp>
      <p:sp>
        <p:nvSpPr>
          <p:cNvPr id="3" name="Rectangle 2">
            <a:extLst>
              <a:ext uri="{FF2B5EF4-FFF2-40B4-BE49-F238E27FC236}">
                <a16:creationId xmlns:a16="http://schemas.microsoft.com/office/drawing/2014/main" id="{418C6BF6-79B0-6B43-B16D-7F99F7AD2E59}"/>
              </a:ext>
            </a:extLst>
          </p:cNvPr>
          <p:cNvSpPr/>
          <p:nvPr/>
        </p:nvSpPr>
        <p:spPr>
          <a:xfrm>
            <a:off x="8540994" y="71069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 name="Oval 3">
            <a:extLst>
              <a:ext uri="{FF2B5EF4-FFF2-40B4-BE49-F238E27FC236}">
                <a16:creationId xmlns:a16="http://schemas.microsoft.com/office/drawing/2014/main" id="{C3070F60-824A-2B45-AA0E-5DD1D85D1763}"/>
              </a:ext>
            </a:extLst>
          </p:cNvPr>
          <p:cNvSpPr/>
          <p:nvPr/>
        </p:nvSpPr>
        <p:spPr>
          <a:xfrm>
            <a:off x="8849913"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 name="Oval 4">
            <a:extLst>
              <a:ext uri="{FF2B5EF4-FFF2-40B4-BE49-F238E27FC236}">
                <a16:creationId xmlns:a16="http://schemas.microsoft.com/office/drawing/2014/main" id="{A213811A-FED2-F745-BEB8-7C68250F2391}"/>
              </a:ext>
            </a:extLst>
          </p:cNvPr>
          <p:cNvSpPr/>
          <p:nvPr/>
        </p:nvSpPr>
        <p:spPr>
          <a:xfrm>
            <a:off x="9337177"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6" name="Oval 5">
            <a:extLst>
              <a:ext uri="{FF2B5EF4-FFF2-40B4-BE49-F238E27FC236}">
                <a16:creationId xmlns:a16="http://schemas.microsoft.com/office/drawing/2014/main" id="{1938CDFA-C9DB-C841-AE16-0DF2F1053178}"/>
              </a:ext>
            </a:extLst>
          </p:cNvPr>
          <p:cNvSpPr/>
          <p:nvPr/>
        </p:nvSpPr>
        <p:spPr>
          <a:xfrm>
            <a:off x="9862339" y="88670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Oval 6">
            <a:extLst>
              <a:ext uri="{FF2B5EF4-FFF2-40B4-BE49-F238E27FC236}">
                <a16:creationId xmlns:a16="http://schemas.microsoft.com/office/drawing/2014/main" id="{FF0123B2-1A64-AC4E-843B-75234DFA1F43}"/>
              </a:ext>
            </a:extLst>
          </p:cNvPr>
          <p:cNvSpPr/>
          <p:nvPr/>
        </p:nvSpPr>
        <p:spPr>
          <a:xfrm>
            <a:off x="885156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8" name="Oval 7">
            <a:extLst>
              <a:ext uri="{FF2B5EF4-FFF2-40B4-BE49-F238E27FC236}">
                <a16:creationId xmlns:a16="http://schemas.microsoft.com/office/drawing/2014/main" id="{41FEF03D-4256-134F-942B-2B30AA013921}"/>
              </a:ext>
            </a:extLst>
          </p:cNvPr>
          <p:cNvSpPr/>
          <p:nvPr/>
        </p:nvSpPr>
        <p:spPr>
          <a:xfrm>
            <a:off x="933717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5DB7D73F-2C9F-A84E-ABEC-B6CF5D04A1BD}"/>
              </a:ext>
            </a:extLst>
          </p:cNvPr>
          <p:cNvSpPr/>
          <p:nvPr/>
        </p:nvSpPr>
        <p:spPr>
          <a:xfrm>
            <a:off x="8540994" y="346898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 name="Oval 9">
            <a:extLst>
              <a:ext uri="{FF2B5EF4-FFF2-40B4-BE49-F238E27FC236}">
                <a16:creationId xmlns:a16="http://schemas.microsoft.com/office/drawing/2014/main" id="{A6AC125E-3DDB-1945-864D-D800054B3C5C}"/>
              </a:ext>
            </a:extLst>
          </p:cNvPr>
          <p:cNvSpPr/>
          <p:nvPr/>
        </p:nvSpPr>
        <p:spPr>
          <a:xfrm>
            <a:off x="8849913"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 name="Oval 10">
            <a:extLst>
              <a:ext uri="{FF2B5EF4-FFF2-40B4-BE49-F238E27FC236}">
                <a16:creationId xmlns:a16="http://schemas.microsoft.com/office/drawing/2014/main" id="{093671BD-0A9C-5B41-9328-FDC5B49A2E14}"/>
              </a:ext>
            </a:extLst>
          </p:cNvPr>
          <p:cNvSpPr/>
          <p:nvPr/>
        </p:nvSpPr>
        <p:spPr>
          <a:xfrm>
            <a:off x="9337177"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 name="Oval 11">
            <a:extLst>
              <a:ext uri="{FF2B5EF4-FFF2-40B4-BE49-F238E27FC236}">
                <a16:creationId xmlns:a16="http://schemas.microsoft.com/office/drawing/2014/main" id="{7B3733E9-B13A-8542-A88C-0EB5B4906906}"/>
              </a:ext>
            </a:extLst>
          </p:cNvPr>
          <p:cNvSpPr/>
          <p:nvPr/>
        </p:nvSpPr>
        <p:spPr>
          <a:xfrm>
            <a:off x="9862339" y="364499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3" name="Oval 12">
            <a:extLst>
              <a:ext uri="{FF2B5EF4-FFF2-40B4-BE49-F238E27FC236}">
                <a16:creationId xmlns:a16="http://schemas.microsoft.com/office/drawing/2014/main" id="{214B1B6F-ACD2-1A4A-AE13-5E4237B30DCA}"/>
              </a:ext>
            </a:extLst>
          </p:cNvPr>
          <p:cNvSpPr/>
          <p:nvPr/>
        </p:nvSpPr>
        <p:spPr>
          <a:xfrm>
            <a:off x="885156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4" name="Oval 13">
            <a:extLst>
              <a:ext uri="{FF2B5EF4-FFF2-40B4-BE49-F238E27FC236}">
                <a16:creationId xmlns:a16="http://schemas.microsoft.com/office/drawing/2014/main" id="{B04C144F-F56A-B446-A105-1E5500FD9330}"/>
              </a:ext>
            </a:extLst>
          </p:cNvPr>
          <p:cNvSpPr/>
          <p:nvPr/>
        </p:nvSpPr>
        <p:spPr>
          <a:xfrm>
            <a:off x="933717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5" name="Oval 14">
            <a:extLst>
              <a:ext uri="{FF2B5EF4-FFF2-40B4-BE49-F238E27FC236}">
                <a16:creationId xmlns:a16="http://schemas.microsoft.com/office/drawing/2014/main" id="{579FFADD-D1A2-114A-96A3-A98942DDC862}"/>
              </a:ext>
            </a:extLst>
          </p:cNvPr>
          <p:cNvSpPr/>
          <p:nvPr/>
        </p:nvSpPr>
        <p:spPr>
          <a:xfrm>
            <a:off x="9862339" y="132363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6" name="Oval 15">
            <a:extLst>
              <a:ext uri="{FF2B5EF4-FFF2-40B4-BE49-F238E27FC236}">
                <a16:creationId xmlns:a16="http://schemas.microsoft.com/office/drawing/2014/main" id="{DF778A48-7A07-8841-B6FD-51CA2953055B}"/>
              </a:ext>
            </a:extLst>
          </p:cNvPr>
          <p:cNvSpPr/>
          <p:nvPr/>
        </p:nvSpPr>
        <p:spPr>
          <a:xfrm>
            <a:off x="9862339"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Rectangle 16">
            <a:extLst>
              <a:ext uri="{FF2B5EF4-FFF2-40B4-BE49-F238E27FC236}">
                <a16:creationId xmlns:a16="http://schemas.microsoft.com/office/drawing/2014/main" id="{87764CFD-42C6-B94B-B940-88234682E1D1}"/>
              </a:ext>
            </a:extLst>
          </p:cNvPr>
          <p:cNvSpPr/>
          <p:nvPr/>
        </p:nvSpPr>
        <p:spPr>
          <a:xfrm>
            <a:off x="7538446" y="2300452"/>
            <a:ext cx="3597461" cy="646331"/>
          </a:xfrm>
          <a:prstGeom prst="rect">
            <a:avLst/>
          </a:prstGeom>
        </p:spPr>
        <p:txBody>
          <a:bodyPr wrap="square">
            <a:spAutoFit/>
          </a:bodyPr>
          <a:lstStyle/>
          <a:p>
            <a:r>
              <a:rPr lang="en-US" b="1" dirty="0">
                <a:solidFill>
                  <a:srgbClr val="000000"/>
                </a:solidFill>
                <a:latin typeface="Karla"/>
              </a:rPr>
              <a:t>Info(6, 0) =</a:t>
            </a:r>
            <a:r>
              <a:rPr lang="en-US" dirty="0">
                <a:latin typeface="STIXGeneral-Regular" pitchFamily="2" charset="2"/>
              </a:rPr>
              <a:t> 1− (1</a:t>
            </a:r>
            <a:r>
              <a:rPr lang="en-US" baseline="30000" dirty="0">
                <a:latin typeface="STIXGeneral-Regular" pitchFamily="2" charset="2"/>
              </a:rPr>
              <a:t>2</a:t>
            </a:r>
            <a:r>
              <a:rPr lang="en-US" dirty="0">
                <a:latin typeface="STIXGeneral-Regular" pitchFamily="2" charset="2"/>
              </a:rPr>
              <a:t>+ 0</a:t>
            </a:r>
            <a:r>
              <a:rPr lang="en-US" baseline="30000" dirty="0">
                <a:latin typeface="STIXGeneral-Regular" pitchFamily="2" charset="2"/>
              </a:rPr>
              <a:t>2</a:t>
            </a:r>
            <a:r>
              <a:rPr lang="en-US" dirty="0">
                <a:latin typeface="STIXGeneral-Regular" pitchFamily="2" charset="2"/>
              </a:rPr>
              <a:t>)</a:t>
            </a:r>
            <a:endParaRPr lang="en-US" dirty="0"/>
          </a:p>
          <a:p>
            <a:r>
              <a:rPr lang="en-US" dirty="0"/>
              <a:t>	</a:t>
            </a:r>
            <a:r>
              <a:rPr lang="en-US" b="1" dirty="0">
                <a:solidFill>
                  <a:srgbClr val="000000"/>
                </a:solidFill>
                <a:latin typeface="Karla"/>
              </a:rPr>
              <a:t>=</a:t>
            </a:r>
            <a:r>
              <a:rPr lang="en-US" dirty="0"/>
              <a:t> 0</a:t>
            </a:r>
            <a:endParaRPr lang="en-TW" dirty="0"/>
          </a:p>
        </p:txBody>
      </p:sp>
      <p:sp>
        <p:nvSpPr>
          <p:cNvPr id="18" name="Rectangle 17">
            <a:extLst>
              <a:ext uri="{FF2B5EF4-FFF2-40B4-BE49-F238E27FC236}">
                <a16:creationId xmlns:a16="http://schemas.microsoft.com/office/drawing/2014/main" id="{905F52DF-14E8-AE4E-B745-DC18B9B487E7}"/>
              </a:ext>
            </a:extLst>
          </p:cNvPr>
          <p:cNvSpPr/>
          <p:nvPr/>
        </p:nvSpPr>
        <p:spPr>
          <a:xfrm>
            <a:off x="7538445" y="4914387"/>
            <a:ext cx="3597461" cy="646331"/>
          </a:xfrm>
          <a:prstGeom prst="rect">
            <a:avLst/>
          </a:prstGeom>
        </p:spPr>
        <p:txBody>
          <a:bodyPr wrap="square">
            <a:spAutoFit/>
          </a:bodyPr>
          <a:lstStyle/>
          <a:p>
            <a:r>
              <a:rPr lang="en-US" b="1" dirty="0">
                <a:solidFill>
                  <a:srgbClr val="000000"/>
                </a:solidFill>
                <a:latin typeface="Karla"/>
              </a:rPr>
              <a:t>Info(3, 3) =</a:t>
            </a:r>
            <a:r>
              <a:rPr lang="en-US" dirty="0">
                <a:latin typeface="STIXGeneral-Regular" pitchFamily="2" charset="2"/>
              </a:rPr>
              <a:t> </a:t>
            </a:r>
            <a:r>
              <a:rPr lang="en-US" b="1" dirty="0">
                <a:solidFill>
                  <a:srgbClr val="000000"/>
                </a:solidFill>
                <a:latin typeface="Karla"/>
              </a:rPr>
              <a:t>=</a:t>
            </a:r>
            <a:r>
              <a:rPr lang="en-US" dirty="0">
                <a:latin typeface="STIXGeneral-Regular" pitchFamily="2" charset="2"/>
              </a:rPr>
              <a:t> 1− (0.5</a:t>
            </a:r>
            <a:r>
              <a:rPr lang="en-US" baseline="30000" dirty="0">
                <a:latin typeface="STIXGeneral-Regular" pitchFamily="2" charset="2"/>
              </a:rPr>
              <a:t>2</a:t>
            </a:r>
            <a:r>
              <a:rPr lang="en-US" dirty="0">
                <a:latin typeface="STIXGeneral-Regular" pitchFamily="2" charset="2"/>
              </a:rPr>
              <a:t>+ 0.5</a:t>
            </a:r>
            <a:r>
              <a:rPr lang="en-US" baseline="30000" dirty="0">
                <a:latin typeface="STIXGeneral-Regular" pitchFamily="2" charset="2"/>
              </a:rPr>
              <a:t>2</a:t>
            </a:r>
            <a:r>
              <a:rPr lang="en-US" dirty="0">
                <a:latin typeface="STIXGeneral-Regular" pitchFamily="2" charset="2"/>
              </a:rPr>
              <a:t>)</a:t>
            </a:r>
            <a:endParaRPr lang="en-US" dirty="0"/>
          </a:p>
          <a:p>
            <a:r>
              <a:rPr lang="en-US" dirty="0"/>
              <a:t>	</a:t>
            </a:r>
            <a:r>
              <a:rPr lang="en-US" b="1" dirty="0">
                <a:solidFill>
                  <a:srgbClr val="000000"/>
                </a:solidFill>
                <a:latin typeface="Karla"/>
              </a:rPr>
              <a:t>=</a:t>
            </a:r>
            <a:r>
              <a:rPr lang="en-US" dirty="0"/>
              <a:t> 0.5 </a:t>
            </a:r>
            <a:endParaRPr lang="en-TW" dirty="0"/>
          </a:p>
        </p:txBody>
      </p:sp>
      <p:sp>
        <p:nvSpPr>
          <p:cNvPr id="19" name="Rectangle 18">
            <a:extLst>
              <a:ext uri="{FF2B5EF4-FFF2-40B4-BE49-F238E27FC236}">
                <a16:creationId xmlns:a16="http://schemas.microsoft.com/office/drawing/2014/main" id="{7D25C89E-8CDD-9A46-8FD5-BED2EE972A3B}"/>
              </a:ext>
            </a:extLst>
          </p:cNvPr>
          <p:cNvSpPr/>
          <p:nvPr/>
        </p:nvSpPr>
        <p:spPr>
          <a:xfrm>
            <a:off x="943200" y="1455908"/>
            <a:ext cx="3476400" cy="707886"/>
          </a:xfrm>
          <a:prstGeom prst="rect">
            <a:avLst/>
          </a:prstGeom>
        </p:spPr>
        <p:txBody>
          <a:bodyPr wrap="square">
            <a:spAutoFit/>
          </a:bodyPr>
          <a:lstStyle/>
          <a:p>
            <a:r>
              <a:rPr lang="en-US" sz="2000" b="1" dirty="0">
                <a:solidFill>
                  <a:srgbClr val="000000"/>
                </a:solidFill>
                <a:latin typeface="Karla"/>
              </a:rPr>
              <a:t>Gini =</a:t>
            </a:r>
            <a:r>
              <a:rPr lang="en-US" sz="2000" dirty="0">
                <a:latin typeface="STIXGeneral-Regular" pitchFamily="2" charset="2"/>
              </a:rPr>
              <a:t> 1−∑ </a:t>
            </a:r>
            <a:r>
              <a:rPr lang="en-US" sz="2000" i="1" dirty="0" err="1">
                <a:latin typeface="+mj-lt"/>
              </a:rPr>
              <a:t>p</a:t>
            </a:r>
            <a:r>
              <a:rPr lang="en-US" sz="2000" i="1" baseline="-25000" dirty="0" err="1">
                <a:latin typeface="+mj-lt"/>
              </a:rPr>
              <a:t>j</a:t>
            </a:r>
            <a:r>
              <a:rPr lang="en-US" sz="2000" i="1" baseline="-25000" dirty="0">
                <a:latin typeface="+mj-lt"/>
              </a:rPr>
              <a:t> </a:t>
            </a:r>
            <a:r>
              <a:rPr lang="en-US" sz="2000" i="1" baseline="30000" dirty="0">
                <a:latin typeface="+mj-lt"/>
              </a:rPr>
              <a:t>2</a:t>
            </a:r>
            <a:br>
              <a:rPr lang="en-US" sz="2000" dirty="0"/>
            </a:br>
            <a:endParaRPr lang="en-TW" sz="2000" dirty="0"/>
          </a:p>
        </p:txBody>
      </p:sp>
      <p:sp>
        <p:nvSpPr>
          <p:cNvPr id="21" name="Rectangle 20">
            <a:extLst>
              <a:ext uri="{FF2B5EF4-FFF2-40B4-BE49-F238E27FC236}">
                <a16:creationId xmlns:a16="http://schemas.microsoft.com/office/drawing/2014/main" id="{5EA191D9-21B0-524C-960F-A5685623FF20}"/>
              </a:ext>
            </a:extLst>
          </p:cNvPr>
          <p:cNvSpPr/>
          <p:nvPr/>
        </p:nvSpPr>
        <p:spPr>
          <a:xfrm>
            <a:off x="654602" y="4439131"/>
            <a:ext cx="4651662" cy="962961"/>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22" name="Graphic 21">
            <a:extLst>
              <a:ext uri="{FF2B5EF4-FFF2-40B4-BE49-F238E27FC236}">
                <a16:creationId xmlns:a16="http://schemas.microsoft.com/office/drawing/2014/main" id="{811C141B-C360-FC45-9D38-CAE8B6FD45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042" y="4630355"/>
            <a:ext cx="495300" cy="495300"/>
          </a:xfrm>
          <a:prstGeom prst="rect">
            <a:avLst/>
          </a:prstGeom>
        </p:spPr>
      </p:pic>
      <p:sp>
        <p:nvSpPr>
          <p:cNvPr id="20" name="Rectangle 19">
            <a:extLst>
              <a:ext uri="{FF2B5EF4-FFF2-40B4-BE49-F238E27FC236}">
                <a16:creationId xmlns:a16="http://schemas.microsoft.com/office/drawing/2014/main" id="{662B4C37-101F-A243-AEFD-587FC049E45A}"/>
              </a:ext>
            </a:extLst>
          </p:cNvPr>
          <p:cNvSpPr/>
          <p:nvPr/>
        </p:nvSpPr>
        <p:spPr>
          <a:xfrm>
            <a:off x="1220897" y="4732531"/>
            <a:ext cx="3980577" cy="390876"/>
          </a:xfrm>
          <a:prstGeom prst="rect">
            <a:avLst/>
          </a:prstGeom>
        </p:spPr>
        <p:txBody>
          <a:bodyPr wrap="none">
            <a:spAutoFit/>
          </a:bodyPr>
          <a:lstStyle/>
          <a:p>
            <a:pPr marL="101598">
              <a:lnSpc>
                <a:spcPct val="115000"/>
              </a:lnSpc>
              <a:spcBef>
                <a:spcPts val="0"/>
              </a:spcBef>
              <a:buClr>
                <a:srgbClr val="000000"/>
              </a:buClr>
              <a:buSzPts val="2400"/>
            </a:pPr>
            <a:r>
              <a:rPr lang="zh-TW" altLang="en-US" dirty="0">
                <a:solidFill>
                  <a:srgbClr val="303233"/>
                </a:solidFill>
                <a:latin typeface="Lato"/>
                <a:sym typeface="Arial"/>
              </a:rPr>
              <a:t>數字越大，代表序列中的資料越混亂</a:t>
            </a:r>
          </a:p>
        </p:txBody>
      </p:sp>
      <p:sp>
        <p:nvSpPr>
          <p:cNvPr id="24" name="Rectangle 23">
            <a:extLst>
              <a:ext uri="{FF2B5EF4-FFF2-40B4-BE49-F238E27FC236}">
                <a16:creationId xmlns:a16="http://schemas.microsoft.com/office/drawing/2014/main" id="{62539479-7752-194B-A145-C0F52EBED737}"/>
              </a:ext>
            </a:extLst>
          </p:cNvPr>
          <p:cNvSpPr/>
          <p:nvPr/>
        </p:nvSpPr>
        <p:spPr>
          <a:xfrm>
            <a:off x="943200" y="2317771"/>
            <a:ext cx="3114955" cy="400110"/>
          </a:xfrm>
          <a:prstGeom prst="rect">
            <a:avLst/>
          </a:prstGeom>
        </p:spPr>
        <p:txBody>
          <a:bodyPr wrap="none">
            <a:spAutoFit/>
          </a:bodyPr>
          <a:lstStyle/>
          <a:p>
            <a:r>
              <a:rPr lang="en-US" sz="2000" b="1" dirty="0">
                <a:solidFill>
                  <a:srgbClr val="000000"/>
                </a:solidFill>
                <a:latin typeface="Karla"/>
              </a:rPr>
              <a:t>Gini Impurity =</a:t>
            </a:r>
            <a:r>
              <a:rPr lang="en-US" sz="2000" dirty="0">
                <a:solidFill>
                  <a:srgbClr val="000000"/>
                </a:solidFill>
                <a:latin typeface="Karla"/>
              </a:rPr>
              <a:t>  1 </a:t>
            </a:r>
            <a:r>
              <a:rPr lang="en-US" sz="2000" dirty="0">
                <a:latin typeface="STIXGeneral-Regular" pitchFamily="2" charset="2"/>
              </a:rPr>
              <a:t>−</a:t>
            </a:r>
            <a:r>
              <a:rPr lang="en-US" sz="2000" dirty="0">
                <a:solidFill>
                  <a:srgbClr val="000000"/>
                </a:solidFill>
                <a:latin typeface="+mj-lt"/>
              </a:rPr>
              <a:t> (p</a:t>
            </a:r>
            <a:r>
              <a:rPr lang="en-US" sz="2000" baseline="30000" dirty="0">
                <a:solidFill>
                  <a:srgbClr val="000000"/>
                </a:solidFill>
                <a:latin typeface="+mj-lt"/>
              </a:rPr>
              <a:t>2</a:t>
            </a:r>
            <a:r>
              <a:rPr lang="en-US" sz="2000" dirty="0">
                <a:solidFill>
                  <a:srgbClr val="000000"/>
                </a:solidFill>
                <a:latin typeface="+mj-lt"/>
              </a:rPr>
              <a:t>+q</a:t>
            </a:r>
            <a:r>
              <a:rPr lang="en-US" sz="2000" baseline="30000" dirty="0">
                <a:solidFill>
                  <a:srgbClr val="000000"/>
                </a:solidFill>
                <a:latin typeface="+mj-lt"/>
              </a:rPr>
              <a:t>2</a:t>
            </a:r>
            <a:r>
              <a:rPr lang="en-US" sz="2000" dirty="0">
                <a:solidFill>
                  <a:srgbClr val="000000"/>
                </a:solidFill>
                <a:latin typeface="+mj-lt"/>
              </a:rPr>
              <a:t>)</a:t>
            </a:r>
          </a:p>
        </p:txBody>
      </p:sp>
      <p:sp>
        <p:nvSpPr>
          <p:cNvPr id="25" name="Rectangle 24">
            <a:extLst>
              <a:ext uri="{FF2B5EF4-FFF2-40B4-BE49-F238E27FC236}">
                <a16:creationId xmlns:a16="http://schemas.microsoft.com/office/drawing/2014/main" id="{59C5F323-0C42-7D47-8142-22AC4B90FB74}"/>
              </a:ext>
            </a:extLst>
          </p:cNvPr>
          <p:cNvSpPr/>
          <p:nvPr/>
        </p:nvSpPr>
        <p:spPr>
          <a:xfrm>
            <a:off x="943200" y="3123956"/>
            <a:ext cx="6096000" cy="369332"/>
          </a:xfrm>
          <a:prstGeom prst="rect">
            <a:avLst/>
          </a:prstGeom>
        </p:spPr>
        <p:txBody>
          <a:bodyPr>
            <a:spAutoFit/>
          </a:bodyPr>
          <a:lstStyle/>
          <a:p>
            <a:r>
              <a:rPr lang="en-US" dirty="0">
                <a:solidFill>
                  <a:srgbClr val="000000"/>
                </a:solidFill>
                <a:latin typeface="Karla"/>
              </a:rPr>
              <a:t>p：</a:t>
            </a:r>
            <a:r>
              <a:rPr lang="zh-TW" altLang="en-US" dirty="0">
                <a:solidFill>
                  <a:srgbClr val="000000"/>
                </a:solidFill>
                <a:latin typeface="Karla"/>
              </a:rPr>
              <a:t>是的機率    </a:t>
            </a:r>
            <a:r>
              <a:rPr lang="en-US" dirty="0">
                <a:solidFill>
                  <a:srgbClr val="000000"/>
                </a:solidFill>
                <a:latin typeface="Karla"/>
              </a:rPr>
              <a:t>q：</a:t>
            </a:r>
            <a:r>
              <a:rPr lang="zh-TW" altLang="en-US" dirty="0">
                <a:solidFill>
                  <a:srgbClr val="000000"/>
                </a:solidFill>
                <a:latin typeface="Karla"/>
              </a:rPr>
              <a:t>否的機率</a:t>
            </a:r>
            <a:endParaRPr lang="en-TW" dirty="0"/>
          </a:p>
        </p:txBody>
      </p:sp>
    </p:spTree>
    <p:extLst>
      <p:ext uri="{BB962C8B-B14F-4D97-AF65-F5344CB8AC3E}">
        <p14:creationId xmlns:p14="http://schemas.microsoft.com/office/powerpoint/2010/main" val="355179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E700F-AA8A-4445-9285-40CAFE834829}"/>
              </a:ext>
            </a:extLst>
          </p:cNvPr>
          <p:cNvSpPr>
            <a:spLocks noGrp="1"/>
          </p:cNvSpPr>
          <p:nvPr>
            <p:ph type="body" sz="quarter" idx="10"/>
          </p:nvPr>
        </p:nvSpPr>
        <p:spPr/>
        <p:txBody>
          <a:bodyPr/>
          <a:lstStyle/>
          <a:p>
            <a:r>
              <a:rPr lang="en-US" dirty="0" err="1">
                <a:sym typeface="Microsoft JhengHei"/>
              </a:rPr>
              <a:t>決策樹模型的優缺點</a:t>
            </a:r>
            <a:endParaRPr lang="en-TW" dirty="0"/>
          </a:p>
        </p:txBody>
      </p:sp>
      <p:sp>
        <p:nvSpPr>
          <p:cNvPr id="5" name="Rectangle 4">
            <a:extLst>
              <a:ext uri="{FF2B5EF4-FFF2-40B4-BE49-F238E27FC236}">
                <a16:creationId xmlns:a16="http://schemas.microsoft.com/office/drawing/2014/main" id="{2F151071-737D-A641-89AB-15C40B3007CD}"/>
              </a:ext>
            </a:extLst>
          </p:cNvPr>
          <p:cNvSpPr/>
          <p:nvPr/>
        </p:nvSpPr>
        <p:spPr>
          <a:xfrm>
            <a:off x="684770" y="1938464"/>
            <a:ext cx="4852430" cy="2242409"/>
          </a:xfrm>
          <a:prstGeom prst="rect">
            <a:avLst/>
          </a:prstGeom>
        </p:spPr>
        <p:txBody>
          <a:bodyPr wrap="square">
            <a:spAutoFit/>
          </a:bodyPr>
          <a:lstStyle/>
          <a:p>
            <a:pPr marL="285750" indent="-285750">
              <a:lnSpc>
                <a:spcPct val="150000"/>
              </a:lnSpc>
              <a:buFont typeface="Arial" panose="020B0604020202020204" pitchFamily="34" charset="0"/>
              <a:buChar char="•"/>
            </a:pPr>
            <a:r>
              <a:rPr lang="en-TW" sz="2400" kern="0" dirty="0">
                <a:solidFill>
                  <a:srgbClr val="595959"/>
                </a:solidFill>
                <a:cs typeface="Arial"/>
              </a:rPr>
              <a:t>簡單且高度可解釋性 </a:t>
            </a:r>
          </a:p>
          <a:p>
            <a:pPr marL="285750" indent="-285750">
              <a:lnSpc>
                <a:spcPct val="150000"/>
              </a:lnSpc>
              <a:buFont typeface="Arial" panose="020B0604020202020204" pitchFamily="34" charset="0"/>
              <a:buChar char="•"/>
            </a:pPr>
            <a:r>
              <a:rPr lang="en-TW" sz="2400" kern="0" dirty="0">
                <a:solidFill>
                  <a:srgbClr val="595959"/>
                </a:solidFill>
                <a:cs typeface="Arial"/>
              </a:rPr>
              <a:t>低計算時間複雜度 </a:t>
            </a:r>
          </a:p>
          <a:p>
            <a:pPr marL="285750" indent="-285750">
              <a:lnSpc>
                <a:spcPct val="150000"/>
              </a:lnSpc>
              <a:buFont typeface="Arial" panose="020B0604020202020204" pitchFamily="34" charset="0"/>
              <a:buChar char="•"/>
            </a:pPr>
            <a:r>
              <a:rPr lang="zh-TW" altLang="en-US" sz="2400" kern="0" dirty="0">
                <a:solidFill>
                  <a:srgbClr val="595959"/>
                </a:solidFill>
                <a:cs typeface="Arial"/>
              </a:rPr>
              <a:t>每個決策階段都相當的明確清楚</a:t>
            </a:r>
            <a:endParaRPr lang="en-US" altLang="zh-TW" sz="2400" kern="0" dirty="0">
              <a:solidFill>
                <a:srgbClr val="595959"/>
              </a:solidFill>
              <a:cs typeface="Arial"/>
            </a:endParaRPr>
          </a:p>
          <a:p>
            <a:pPr marL="285750" indent="-285750">
              <a:lnSpc>
                <a:spcPct val="150000"/>
              </a:lnSpc>
              <a:buFont typeface="Arial" panose="020B0604020202020204" pitchFamily="34" charset="0"/>
              <a:buChar char="•"/>
            </a:pPr>
            <a:r>
              <a:rPr lang="zh-TW" altLang="en-US" sz="2400" kern="0" dirty="0">
                <a:solidFill>
                  <a:srgbClr val="595959"/>
                </a:solidFill>
                <a:cs typeface="Arial"/>
              </a:rPr>
              <a:t>幾乎沒有要調整的超參數</a:t>
            </a:r>
            <a:endParaRPr lang="en-US" altLang="zh-TW" sz="2400" kern="0" dirty="0">
              <a:solidFill>
                <a:srgbClr val="595959"/>
              </a:solidFill>
              <a:cs typeface="Arial"/>
            </a:endParaRPr>
          </a:p>
        </p:txBody>
      </p:sp>
      <p:sp>
        <p:nvSpPr>
          <p:cNvPr id="4" name="Rectangle 3">
            <a:extLst>
              <a:ext uri="{FF2B5EF4-FFF2-40B4-BE49-F238E27FC236}">
                <a16:creationId xmlns:a16="http://schemas.microsoft.com/office/drawing/2014/main" id="{11B68240-F663-D449-B980-7981C7FA4F53}"/>
              </a:ext>
            </a:extLst>
          </p:cNvPr>
          <p:cNvSpPr/>
          <p:nvPr/>
        </p:nvSpPr>
        <p:spPr>
          <a:xfrm>
            <a:off x="6412470" y="1938463"/>
            <a:ext cx="4852430" cy="1134413"/>
          </a:xfrm>
          <a:prstGeom prst="rect">
            <a:avLst/>
          </a:prstGeom>
        </p:spPr>
        <p:txBody>
          <a:bodyPr wrap="square">
            <a:spAutoFit/>
          </a:bodyPr>
          <a:lstStyle/>
          <a:p>
            <a:pPr marL="285750" indent="-285750">
              <a:lnSpc>
                <a:spcPct val="150000"/>
              </a:lnSpc>
              <a:buFont typeface="Arial" panose="020B0604020202020204" pitchFamily="34" charset="0"/>
              <a:buChar char="•"/>
            </a:pPr>
            <a:r>
              <a:rPr lang="en-TW" sz="2400" kern="0" dirty="0">
                <a:solidFill>
                  <a:srgbClr val="595959"/>
                </a:solidFill>
                <a:cs typeface="Arial"/>
              </a:rPr>
              <a:t>模型容易過度擬合 </a:t>
            </a:r>
          </a:p>
          <a:p>
            <a:pPr marL="285750" indent="-285750">
              <a:lnSpc>
                <a:spcPct val="150000"/>
              </a:lnSpc>
              <a:buFont typeface="Arial" panose="020B0604020202020204" pitchFamily="34" charset="0"/>
              <a:buChar char="•"/>
            </a:pPr>
            <a:r>
              <a:rPr lang="en-TW" sz="2400" kern="0" dirty="0">
                <a:solidFill>
                  <a:srgbClr val="595959"/>
                </a:solidFill>
                <a:cs typeface="Arial"/>
              </a:rPr>
              <a:t>當標籤類別種類多時樹會很複雜</a:t>
            </a:r>
            <a:endParaRPr lang="en-US" altLang="zh-TW" sz="2400" kern="0" dirty="0">
              <a:solidFill>
                <a:srgbClr val="595959"/>
              </a:solidFill>
              <a:cs typeface="Arial"/>
            </a:endParaRPr>
          </a:p>
        </p:txBody>
      </p:sp>
      <p:sp>
        <p:nvSpPr>
          <p:cNvPr id="3" name="Rounded Rectangle 2">
            <a:extLst>
              <a:ext uri="{FF2B5EF4-FFF2-40B4-BE49-F238E27FC236}">
                <a16:creationId xmlns:a16="http://schemas.microsoft.com/office/drawing/2014/main" id="{A36FC5D4-541C-C546-9020-455828E05342}"/>
              </a:ext>
            </a:extLst>
          </p:cNvPr>
          <p:cNvSpPr/>
          <p:nvPr/>
        </p:nvSpPr>
        <p:spPr>
          <a:xfrm>
            <a:off x="2146300" y="1544763"/>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優點</a:t>
            </a:r>
          </a:p>
        </p:txBody>
      </p:sp>
      <p:sp>
        <p:nvSpPr>
          <p:cNvPr id="6" name="Rounded Rectangle 5">
            <a:extLst>
              <a:ext uri="{FF2B5EF4-FFF2-40B4-BE49-F238E27FC236}">
                <a16:creationId xmlns:a16="http://schemas.microsoft.com/office/drawing/2014/main" id="{129A1C7C-C425-6146-9ECF-3DDAB4795F3B}"/>
              </a:ext>
            </a:extLst>
          </p:cNvPr>
          <p:cNvSpPr/>
          <p:nvPr/>
        </p:nvSpPr>
        <p:spPr>
          <a:xfrm>
            <a:off x="7874000" y="1552826"/>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缺點</a:t>
            </a:r>
          </a:p>
        </p:txBody>
      </p:sp>
    </p:spTree>
    <p:extLst>
      <p:ext uri="{BB962C8B-B14F-4D97-AF65-F5344CB8AC3E}">
        <p14:creationId xmlns:p14="http://schemas.microsoft.com/office/powerpoint/2010/main" val="2475690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zh-CN" altLang="en-US" sz="3200" dirty="0"/>
              <a:t>決策樹</a:t>
            </a:r>
            <a:r>
              <a:rPr lang="en-US" altLang="zh-CN" sz="3200" dirty="0"/>
              <a:t> </a:t>
            </a:r>
            <a:r>
              <a:rPr lang="en-US" altLang="zh-CN" sz="2400" dirty="0"/>
              <a:t>(</a:t>
            </a:r>
            <a:r>
              <a:rPr lang="zh-CN" altLang="en-US" sz="2400" dirty="0"/>
              <a:t>分類器</a:t>
            </a:r>
            <a:r>
              <a:rPr lang="en-US" altLang="zh-CN" sz="2400" dirty="0"/>
              <a:t>)</a:t>
            </a:r>
          </a:p>
          <a:p>
            <a:r>
              <a:rPr lang="zh-CN" altLang="en-US" sz="3600" dirty="0"/>
              <a:t>程式實作</a:t>
            </a:r>
          </a:p>
        </p:txBody>
      </p:sp>
      <p:pic>
        <p:nvPicPr>
          <p:cNvPr id="6" name="Picture 5">
            <a:extLst>
              <a:ext uri="{FF2B5EF4-FFF2-40B4-BE49-F238E27FC236}">
                <a16:creationId xmlns:a16="http://schemas.microsoft.com/office/drawing/2014/main" id="{98492D14-7CBC-4C47-ADD8-82F1DC6D2521}"/>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7" name="Rectangle 6">
            <a:extLst>
              <a:ext uri="{FF2B5EF4-FFF2-40B4-BE49-F238E27FC236}">
                <a16:creationId xmlns:a16="http://schemas.microsoft.com/office/drawing/2014/main" id="{12052868-0F81-7B4A-8CD2-850BB96BEA84}"/>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觀察決策樹是如何生成</a:t>
            </a:r>
            <a:endParaRPr lang="en-US" altLang="zh-TW" sz="5400" kern="0" spc="500" dirty="0">
              <a:solidFill>
                <a:schemeClr val="accent3">
                  <a:lumMod val="25000"/>
                </a:schemeClr>
              </a:solidFill>
              <a:latin typeface="Calibri"/>
              <a:cs typeface="Calibri"/>
              <a:sym typeface="Calibri"/>
            </a:endParaRPr>
          </a:p>
          <a:p>
            <a:pPr lvl="0" defTabSz="914400">
              <a:defRPr/>
            </a:pP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38659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en-US" altLang="zh-TW" dirty="0">
                <a:latin typeface="inherit"/>
              </a:rPr>
              <a:t>Decision</a:t>
            </a:r>
            <a:r>
              <a:rPr lang="zh-TW" altLang="en-US" dirty="0">
                <a:latin typeface="inherit"/>
              </a:rPr>
              <a:t> </a:t>
            </a:r>
            <a:r>
              <a:rPr lang="en-US" altLang="zh-TW" dirty="0">
                <a:latin typeface="inherit"/>
              </a:rPr>
              <a:t>Tree</a:t>
            </a:r>
            <a:r>
              <a:rPr lang="zh-TW" altLang="en-US" dirty="0">
                <a:latin typeface="inherit"/>
              </a:rPr>
              <a:t> </a:t>
            </a:r>
            <a:r>
              <a:rPr lang="en-US" altLang="zh-TW" dirty="0">
                <a:latin typeface="inherit"/>
              </a:rPr>
              <a:t>Classifier</a:t>
            </a:r>
            <a:endParaRPr lang="en-TW" dirty="0"/>
          </a:p>
        </p:txBody>
      </p:sp>
      <p:pic>
        <p:nvPicPr>
          <p:cNvPr id="11" name="Picture 10">
            <a:extLst>
              <a:ext uri="{FF2B5EF4-FFF2-40B4-BE49-F238E27FC236}">
                <a16:creationId xmlns:a16="http://schemas.microsoft.com/office/drawing/2014/main" id="{40A5B289-75B6-DB4E-B6FD-9B01A231258E}"/>
              </a:ext>
            </a:extLst>
          </p:cNvPr>
          <p:cNvPicPr>
            <a:picLocks noChangeAspect="1"/>
          </p:cNvPicPr>
          <p:nvPr/>
        </p:nvPicPr>
        <p:blipFill>
          <a:blip r:embed="rId3"/>
          <a:stretch>
            <a:fillRect/>
          </a:stretch>
        </p:blipFill>
        <p:spPr>
          <a:xfrm>
            <a:off x="1466850" y="3516189"/>
            <a:ext cx="3930650" cy="2721219"/>
          </a:xfrm>
          <a:prstGeom prst="rect">
            <a:avLst/>
          </a:prstGeom>
        </p:spPr>
      </p:pic>
      <p:pic>
        <p:nvPicPr>
          <p:cNvPr id="13" name="Picture 12">
            <a:extLst>
              <a:ext uri="{FF2B5EF4-FFF2-40B4-BE49-F238E27FC236}">
                <a16:creationId xmlns:a16="http://schemas.microsoft.com/office/drawing/2014/main" id="{295C568E-480A-9049-94AA-0CBF65350C89}"/>
              </a:ext>
            </a:extLst>
          </p:cNvPr>
          <p:cNvPicPr>
            <a:picLocks noChangeAspect="1"/>
          </p:cNvPicPr>
          <p:nvPr/>
        </p:nvPicPr>
        <p:blipFill>
          <a:blip r:embed="rId4"/>
          <a:stretch>
            <a:fillRect/>
          </a:stretch>
        </p:blipFill>
        <p:spPr>
          <a:xfrm>
            <a:off x="6553198" y="3520331"/>
            <a:ext cx="3930649" cy="2763738"/>
          </a:xfrm>
          <a:prstGeom prst="rect">
            <a:avLst/>
          </a:prstGeom>
        </p:spPr>
      </p:pic>
      <p:sp>
        <p:nvSpPr>
          <p:cNvPr id="14" name="Rounded Rectangle 13">
            <a:extLst>
              <a:ext uri="{FF2B5EF4-FFF2-40B4-BE49-F238E27FC236}">
                <a16:creationId xmlns:a16="http://schemas.microsoft.com/office/drawing/2014/main" id="{6B5FE79D-8F82-D74F-BB7B-67879E88A881}"/>
              </a:ext>
            </a:extLst>
          </p:cNvPr>
          <p:cNvSpPr/>
          <p:nvPr/>
        </p:nvSpPr>
        <p:spPr>
          <a:xfrm>
            <a:off x="2946400" y="2982114"/>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訓練集</a:t>
            </a:r>
          </a:p>
        </p:txBody>
      </p:sp>
      <p:sp>
        <p:nvSpPr>
          <p:cNvPr id="15" name="Rounded Rectangle 14">
            <a:extLst>
              <a:ext uri="{FF2B5EF4-FFF2-40B4-BE49-F238E27FC236}">
                <a16:creationId xmlns:a16="http://schemas.microsoft.com/office/drawing/2014/main" id="{B83D9628-3918-7F4C-B9D4-457C9909D33F}"/>
              </a:ext>
            </a:extLst>
          </p:cNvPr>
          <p:cNvSpPr/>
          <p:nvPr/>
        </p:nvSpPr>
        <p:spPr>
          <a:xfrm>
            <a:off x="8280915" y="2982114"/>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測試集</a:t>
            </a:r>
          </a:p>
        </p:txBody>
      </p:sp>
      <p:pic>
        <p:nvPicPr>
          <p:cNvPr id="5" name="Picture 4">
            <a:extLst>
              <a:ext uri="{FF2B5EF4-FFF2-40B4-BE49-F238E27FC236}">
                <a16:creationId xmlns:a16="http://schemas.microsoft.com/office/drawing/2014/main" id="{5A1E62DA-8ADA-2D49-A122-FCA6E084EF89}"/>
              </a:ext>
            </a:extLst>
          </p:cNvPr>
          <p:cNvPicPr>
            <a:picLocks noChangeAspect="1"/>
          </p:cNvPicPr>
          <p:nvPr/>
        </p:nvPicPr>
        <p:blipFill>
          <a:blip r:embed="rId5"/>
          <a:stretch>
            <a:fillRect/>
          </a:stretch>
        </p:blipFill>
        <p:spPr>
          <a:xfrm>
            <a:off x="666750" y="976708"/>
            <a:ext cx="10858500" cy="1827096"/>
          </a:xfrm>
          <a:prstGeom prst="rect">
            <a:avLst/>
          </a:prstGeom>
        </p:spPr>
      </p:pic>
    </p:spTree>
    <p:extLst>
      <p:ext uri="{BB962C8B-B14F-4D97-AF65-F5344CB8AC3E}">
        <p14:creationId xmlns:p14="http://schemas.microsoft.com/office/powerpoint/2010/main" val="3392937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C13E47-3325-134B-B6DF-7F2BA13AA901}"/>
              </a:ext>
            </a:extLst>
          </p:cNvPr>
          <p:cNvSpPr>
            <a:spLocks noGrp="1"/>
          </p:cNvSpPr>
          <p:nvPr>
            <p:ph type="body" sz="quarter" idx="10"/>
          </p:nvPr>
        </p:nvSpPr>
        <p:spPr>
          <a:xfrm>
            <a:off x="992875" y="245402"/>
            <a:ext cx="9315782" cy="590931"/>
          </a:xfrm>
        </p:spPr>
        <p:txBody>
          <a:bodyPr/>
          <a:lstStyle/>
          <a:p>
            <a:r>
              <a:rPr lang="zh-TW" altLang="en-US" dirty="0"/>
              <a:t>視覺化決策樹</a:t>
            </a:r>
          </a:p>
        </p:txBody>
      </p:sp>
      <p:sp>
        <p:nvSpPr>
          <p:cNvPr id="3" name="Rectangle 2">
            <a:extLst>
              <a:ext uri="{FF2B5EF4-FFF2-40B4-BE49-F238E27FC236}">
                <a16:creationId xmlns:a16="http://schemas.microsoft.com/office/drawing/2014/main" id="{28C3A146-7F54-6941-BA67-B8940F7E7100}"/>
              </a:ext>
            </a:extLst>
          </p:cNvPr>
          <p:cNvSpPr/>
          <p:nvPr/>
        </p:nvSpPr>
        <p:spPr>
          <a:xfrm>
            <a:off x="762000" y="1062335"/>
            <a:ext cx="10642600" cy="707886"/>
          </a:xfrm>
          <a:prstGeom prst="rect">
            <a:avLst/>
          </a:prstGeom>
        </p:spPr>
        <p:txBody>
          <a:bodyPr wrap="square">
            <a:spAutoFit/>
          </a:bodyPr>
          <a:lstStyle/>
          <a:p>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rPr>
              <a:t>是視覺化決策樹的套件，可參考</a:t>
            </a:r>
            <a:r>
              <a:rPr lang="en-US" altLang="zh-TW" sz="2000" kern="0" dirty="0">
                <a:solidFill>
                  <a:srgbClr val="595959"/>
                </a:solidFill>
                <a:cs typeface="Arial"/>
              </a:rPr>
              <a:t> </a:t>
            </a:r>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hlinkClick r:id="rId3">
                  <a:extLst>
                    <a:ext uri="{A12FA001-AC4F-418D-AE19-62706E023703}">
                      <ahyp:hlinkClr xmlns:ahyp="http://schemas.microsoft.com/office/drawing/2018/hyperlinkcolor" val="tx"/>
                    </a:ext>
                  </a:extLst>
                </a:hlinkClick>
              </a:rPr>
              <a:t>官網</a:t>
            </a:r>
            <a:r>
              <a:rPr lang="zh-TW" altLang="en-US" sz="2000" kern="0" dirty="0">
                <a:solidFill>
                  <a:srgbClr val="595959"/>
                </a:solidFill>
                <a:cs typeface="Arial"/>
              </a:rPr>
              <a:t>的介紹。以下範例使用 </a:t>
            </a:r>
            <a:r>
              <a:rPr lang="en-US" sz="2000" kern="0" dirty="0">
                <a:solidFill>
                  <a:srgbClr val="595959"/>
                </a:solidFill>
                <a:cs typeface="Arial"/>
              </a:rPr>
              <a:t>iris </a:t>
            </a:r>
            <a:r>
              <a:rPr lang="zh-TW" altLang="en-US" sz="2000" kern="0" dirty="0">
                <a:solidFill>
                  <a:srgbClr val="595959"/>
                </a:solidFill>
                <a:cs typeface="Arial"/>
              </a:rPr>
              <a:t>資料集，採用四個特徵下去做訓練，並繪製一棵樹。</a:t>
            </a:r>
            <a:endParaRPr lang="en-TW" sz="2000" kern="0" dirty="0">
              <a:solidFill>
                <a:srgbClr val="595959"/>
              </a:solidFill>
              <a:cs typeface="Arial"/>
            </a:endParaRPr>
          </a:p>
        </p:txBody>
      </p:sp>
      <p:pic>
        <p:nvPicPr>
          <p:cNvPr id="4" name="Picture 3">
            <a:extLst>
              <a:ext uri="{FF2B5EF4-FFF2-40B4-BE49-F238E27FC236}">
                <a16:creationId xmlns:a16="http://schemas.microsoft.com/office/drawing/2014/main" id="{EF7EB96E-6B8E-5742-A456-5B76AD95E2A8}"/>
              </a:ext>
            </a:extLst>
          </p:cNvPr>
          <p:cNvPicPr>
            <a:picLocks noChangeAspect="1"/>
          </p:cNvPicPr>
          <p:nvPr/>
        </p:nvPicPr>
        <p:blipFill>
          <a:blip r:embed="rId4"/>
          <a:stretch>
            <a:fillRect/>
          </a:stretch>
        </p:blipFill>
        <p:spPr>
          <a:xfrm>
            <a:off x="3498850" y="1871821"/>
            <a:ext cx="5499100" cy="4396259"/>
          </a:xfrm>
          <a:prstGeom prst="rect">
            <a:avLst/>
          </a:prstGeom>
        </p:spPr>
      </p:pic>
    </p:spTree>
    <p:extLst>
      <p:ext uri="{BB962C8B-B14F-4D97-AF65-F5344CB8AC3E}">
        <p14:creationId xmlns:p14="http://schemas.microsoft.com/office/powerpoint/2010/main" val="288498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862322"/>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https://mropengate.blogspot.com/2015/06/ai-ch13-2-decision-tree.html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https://medium.com/jameslearningnote/</a:t>
            </a:r>
            <a:r>
              <a:rPr lang="zh-TW" altLang="en-US" dirty="0">
                <a:hlinkClick r:id="rId3"/>
              </a:rPr>
              <a:t>資料分析</a:t>
            </a:r>
            <a:r>
              <a:rPr lang="en-US" altLang="zh-TW" dirty="0">
                <a:hlinkClick r:id="rId3"/>
              </a:rPr>
              <a:t>-</a:t>
            </a:r>
            <a:r>
              <a:rPr lang="zh-TW" altLang="en-US" dirty="0">
                <a:hlinkClick r:id="rId3"/>
              </a:rPr>
              <a:t>機器學習</a:t>
            </a:r>
            <a:r>
              <a:rPr lang="en-US" altLang="zh-TW" dirty="0">
                <a:hlinkClick r:id="rId3"/>
              </a:rPr>
              <a:t>-</a:t>
            </a:r>
            <a:r>
              <a:rPr lang="zh-TW" altLang="en-US" dirty="0">
                <a:hlinkClick r:id="rId3"/>
              </a:rPr>
              <a:t>第</a:t>
            </a:r>
            <a:r>
              <a:rPr lang="en-US" altLang="zh-TW" dirty="0">
                <a:hlinkClick r:id="rId3"/>
              </a:rPr>
              <a:t>3-5</a:t>
            </a:r>
            <a:r>
              <a:rPr lang="zh-TW" altLang="en-US" dirty="0">
                <a:hlinkClick r:id="rId3"/>
              </a:rPr>
              <a:t>講</a:t>
            </a:r>
            <a:r>
              <a:rPr lang="en-US" altLang="zh-TW" dirty="0">
                <a:hlinkClick r:id="rId3"/>
              </a:rPr>
              <a:t>-</a:t>
            </a:r>
            <a:r>
              <a:rPr lang="zh-TW" altLang="en-US" dirty="0">
                <a:hlinkClick r:id="rId3"/>
              </a:rPr>
              <a:t>決策樹</a:t>
            </a:r>
            <a:r>
              <a:rPr lang="en-US" altLang="zh-TW" dirty="0">
                <a:hlinkClick r:id="rId3"/>
              </a:rPr>
              <a:t>-</a:t>
            </a:r>
            <a:r>
              <a:rPr lang="en-US" dirty="0">
                <a:hlinkClick r:id="rId3"/>
              </a:rPr>
              <a:t>decision-tree-</a:t>
            </a:r>
            <a:r>
              <a:rPr lang="zh-TW" altLang="en-US" dirty="0">
                <a:hlinkClick r:id="rId3"/>
              </a:rPr>
              <a:t>以及隨機森林</a:t>
            </a:r>
            <a:r>
              <a:rPr lang="en-US" altLang="zh-TW" dirty="0">
                <a:hlinkClick r:id="rId3"/>
              </a:rPr>
              <a:t>-</a:t>
            </a:r>
            <a:r>
              <a:rPr lang="en-US" dirty="0">
                <a:hlinkClick r:id="rId3"/>
              </a:rPr>
              <a:t>random-forest-</a:t>
            </a:r>
            <a:r>
              <a:rPr lang="zh-TW" altLang="en-US" dirty="0">
                <a:hlinkClick r:id="rId3"/>
              </a:rPr>
              <a:t>介紹</a:t>
            </a:r>
            <a:r>
              <a:rPr lang="en-US" altLang="zh-TW" dirty="0">
                <a:hlinkClick r:id="rId3"/>
              </a:rPr>
              <a:t>-7079</a:t>
            </a:r>
            <a:r>
              <a:rPr lang="en-US" dirty="0">
                <a:hlinkClick r:id="rId3"/>
              </a:rPr>
              <a:t>b0ddfbda</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https://ithelp.ithome.com.tw/articles/10204450</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https://chtseng.wordpress.com/2017/02/10/%E6%B1%BA%E7%AD%96%E6%A8%B9-decision-trees/</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0090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15 學習目標</a:t>
            </a:r>
          </a:p>
        </p:txBody>
      </p:sp>
      <p:sp>
        <p:nvSpPr>
          <p:cNvPr id="20" name="Text Placeholder 2">
            <a:extLst>
              <a:ext uri="{FF2B5EF4-FFF2-40B4-BE49-F238E27FC236}">
                <a16:creationId xmlns:a16="http://schemas.microsoft.com/office/drawing/2014/main" id="{38303E5D-CC38-BE47-9ACD-37C6890DDE05}"/>
              </a:ext>
            </a:extLst>
          </p:cNvPr>
          <p:cNvSpPr>
            <a:spLocks noGrp="1"/>
          </p:cNvSpPr>
          <p:nvPr>
            <p:ph type="body" sz="quarter" idx="11"/>
          </p:nvPr>
        </p:nvSpPr>
        <p:spPr>
          <a:xfrm>
            <a:off x="310121" y="1537003"/>
            <a:ext cx="1231900" cy="840230"/>
          </a:xfrm>
        </p:spPr>
        <p:txBody>
          <a:bodyPr/>
          <a:lstStyle/>
          <a:p>
            <a:r>
              <a:rPr lang="en-TW" dirty="0"/>
              <a:t>01</a:t>
            </a:r>
          </a:p>
        </p:txBody>
      </p:sp>
      <p:sp>
        <p:nvSpPr>
          <p:cNvPr id="21" name="Text Placeholder 3">
            <a:extLst>
              <a:ext uri="{FF2B5EF4-FFF2-40B4-BE49-F238E27FC236}">
                <a16:creationId xmlns:a16="http://schemas.microsoft.com/office/drawing/2014/main" id="{8DA277D9-6B63-B640-8892-88A5054A471E}"/>
              </a:ext>
            </a:extLst>
          </p:cNvPr>
          <p:cNvSpPr>
            <a:spLocks noGrp="1"/>
          </p:cNvSpPr>
          <p:nvPr>
            <p:ph type="body" sz="quarter" idx="12"/>
          </p:nvPr>
        </p:nvSpPr>
        <p:spPr>
          <a:xfrm>
            <a:off x="1416990" y="1670347"/>
            <a:ext cx="3556000" cy="341632"/>
          </a:xfrm>
        </p:spPr>
        <p:txBody>
          <a:bodyPr/>
          <a:lstStyle/>
          <a:p>
            <a:r>
              <a:rPr lang="zh-TW" altLang="en-US" sz="1800" dirty="0"/>
              <a:t>決策樹演算法介紹</a:t>
            </a:r>
            <a:endParaRPr lang="en-TW" sz="1800" dirty="0"/>
          </a:p>
        </p:txBody>
      </p:sp>
      <p:sp>
        <p:nvSpPr>
          <p:cNvPr id="22" name="Text Placeholder 4">
            <a:extLst>
              <a:ext uri="{FF2B5EF4-FFF2-40B4-BE49-F238E27FC236}">
                <a16:creationId xmlns:a16="http://schemas.microsoft.com/office/drawing/2014/main" id="{C59C3E7E-7DDA-1A47-A347-9D4B1280EBAA}"/>
              </a:ext>
            </a:extLst>
          </p:cNvPr>
          <p:cNvSpPr>
            <a:spLocks noGrp="1"/>
          </p:cNvSpPr>
          <p:nvPr>
            <p:ph type="body" sz="quarter" idx="13"/>
          </p:nvPr>
        </p:nvSpPr>
        <p:spPr>
          <a:xfrm>
            <a:off x="1416989" y="1967576"/>
            <a:ext cx="4474107" cy="290657"/>
          </a:xfrm>
        </p:spPr>
        <p:txBody>
          <a:bodyPr/>
          <a:lstStyle/>
          <a:p>
            <a:r>
              <a:rPr lang="zh-TW" altLang="en-US" sz="1100" dirty="0"/>
              <a:t>決策樹如何生成？如何處理分類問題？</a:t>
            </a:r>
          </a:p>
        </p:txBody>
      </p:sp>
      <p:sp>
        <p:nvSpPr>
          <p:cNvPr id="23" name="Text Placeholder 5">
            <a:extLst>
              <a:ext uri="{FF2B5EF4-FFF2-40B4-BE49-F238E27FC236}">
                <a16:creationId xmlns:a16="http://schemas.microsoft.com/office/drawing/2014/main" id="{F82A3081-C888-A844-AEAE-BD355E179B85}"/>
              </a:ext>
            </a:extLst>
          </p:cNvPr>
          <p:cNvSpPr>
            <a:spLocks noGrp="1"/>
          </p:cNvSpPr>
          <p:nvPr>
            <p:ph type="body" sz="quarter" idx="14"/>
          </p:nvPr>
        </p:nvSpPr>
        <p:spPr>
          <a:xfrm>
            <a:off x="310121" y="2800940"/>
            <a:ext cx="1231900" cy="840230"/>
          </a:xfrm>
        </p:spPr>
        <p:txBody>
          <a:bodyPr/>
          <a:lstStyle/>
          <a:p>
            <a:r>
              <a:rPr lang="en-TW" dirty="0"/>
              <a:t>02</a:t>
            </a:r>
          </a:p>
        </p:txBody>
      </p:sp>
      <p:sp>
        <p:nvSpPr>
          <p:cNvPr id="24" name="Text Placeholder 7">
            <a:extLst>
              <a:ext uri="{FF2B5EF4-FFF2-40B4-BE49-F238E27FC236}">
                <a16:creationId xmlns:a16="http://schemas.microsoft.com/office/drawing/2014/main" id="{348CD673-7053-7049-B886-DF4BC60D8B9A}"/>
              </a:ext>
            </a:extLst>
          </p:cNvPr>
          <p:cNvSpPr txBox="1">
            <a:spLocks/>
          </p:cNvSpPr>
          <p:nvPr/>
        </p:nvSpPr>
        <p:spPr>
          <a:xfrm>
            <a:off x="1416990" y="2953099"/>
            <a:ext cx="3556000" cy="34163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sz="1800" dirty="0"/>
              <a:t>實作</a:t>
            </a:r>
            <a:r>
              <a:rPr lang="zh-TW" altLang="en-US" sz="1800" dirty="0"/>
              <a:t>決策樹</a:t>
            </a:r>
            <a:r>
              <a:rPr lang="en-TW" sz="1800" dirty="0"/>
              <a:t>分類器</a:t>
            </a:r>
          </a:p>
        </p:txBody>
      </p:sp>
      <p:sp>
        <p:nvSpPr>
          <p:cNvPr id="25" name="Text Placeholder 8">
            <a:extLst>
              <a:ext uri="{FF2B5EF4-FFF2-40B4-BE49-F238E27FC236}">
                <a16:creationId xmlns:a16="http://schemas.microsoft.com/office/drawing/2014/main" id="{E48617D3-42B0-484E-AC5C-560B61C3D5FE}"/>
              </a:ext>
            </a:extLst>
          </p:cNvPr>
          <p:cNvSpPr txBox="1">
            <a:spLocks/>
          </p:cNvSpPr>
          <p:nvPr/>
        </p:nvSpPr>
        <p:spPr>
          <a:xfrm>
            <a:off x="1416989" y="3250328"/>
            <a:ext cx="4474107" cy="290657"/>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1100" dirty="0"/>
              <a:t>觀察決策樹是如何生成的</a:t>
            </a:r>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分類器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0931"/>
          </a:xfrm>
        </p:spPr>
        <p:txBody>
          <a:bodyPr/>
          <a:lstStyle/>
          <a:p>
            <a:r>
              <a:rPr lang="zh-TW" altLang="en-US" dirty="0"/>
              <a:t>決策樹 </a:t>
            </a:r>
            <a:r>
              <a:rPr lang="en-US" altLang="zh-TW" dirty="0"/>
              <a:t>Decision trees</a:t>
            </a:r>
            <a:endParaRPr lang="zh-CN" altLang="en-US" dirty="0"/>
          </a:p>
        </p:txBody>
      </p:sp>
      <p:sp>
        <p:nvSpPr>
          <p:cNvPr id="47" name="Rectangle 46">
            <a:extLst>
              <a:ext uri="{FF2B5EF4-FFF2-40B4-BE49-F238E27FC236}">
                <a16:creationId xmlns:a16="http://schemas.microsoft.com/office/drawing/2014/main" id="{E8A423D6-C1EB-084C-A935-2EF3772AB219}"/>
              </a:ext>
            </a:extLst>
          </p:cNvPr>
          <p:cNvSpPr/>
          <p:nvPr/>
        </p:nvSpPr>
        <p:spPr>
          <a:xfrm>
            <a:off x="354800" y="1011620"/>
            <a:ext cx="6987956" cy="513346"/>
          </a:xfrm>
          <a:prstGeom prst="rect">
            <a:avLst/>
          </a:prstGeom>
        </p:spPr>
        <p:txBody>
          <a:bodyPr wrap="square">
            <a:spAutoFit/>
          </a:bodyPr>
          <a:lstStyle/>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將特徵以條件判斷的方式決定答案</a:t>
            </a:r>
          </a:p>
        </p:txBody>
      </p:sp>
      <p:sp>
        <p:nvSpPr>
          <p:cNvPr id="19" name="Google Shape;1642;p163">
            <a:extLst>
              <a:ext uri="{FF2B5EF4-FFF2-40B4-BE49-F238E27FC236}">
                <a16:creationId xmlns:a16="http://schemas.microsoft.com/office/drawing/2014/main" id="{A5E0BF06-486D-FE49-A809-9C34B0B72BEB}"/>
              </a:ext>
            </a:extLst>
          </p:cNvPr>
          <p:cNvSpPr/>
          <p:nvPr/>
        </p:nvSpPr>
        <p:spPr>
          <a:xfrm>
            <a:off x="5133324" y="4169059"/>
            <a:ext cx="1439700" cy="5739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err="1">
                <a:solidFill>
                  <a:srgbClr val="000000"/>
                </a:solidFill>
                <a:latin typeface="Microsoft JhengHei"/>
                <a:ea typeface="Microsoft JhengHei"/>
                <a:cs typeface="Microsoft JhengHei"/>
                <a:sym typeface="Microsoft JhengHei"/>
              </a:rPr>
              <a:t>天氣</a:t>
            </a:r>
            <a:endParaRPr b="1" i="0" u="none" strike="noStrike" cap="none" dirty="0">
              <a:solidFill>
                <a:srgbClr val="000000"/>
              </a:solidFill>
              <a:latin typeface="Microsoft JhengHei"/>
              <a:ea typeface="Microsoft JhengHei"/>
              <a:cs typeface="Microsoft JhengHei"/>
              <a:sym typeface="Microsoft JhengHei"/>
            </a:endParaRPr>
          </a:p>
        </p:txBody>
      </p:sp>
      <p:sp>
        <p:nvSpPr>
          <p:cNvPr id="20" name="Google Shape;1643;p163">
            <a:extLst>
              <a:ext uri="{FF2B5EF4-FFF2-40B4-BE49-F238E27FC236}">
                <a16:creationId xmlns:a16="http://schemas.microsoft.com/office/drawing/2014/main" id="{B6098E9D-BD5E-CC4E-B1AC-E9CE5114634D}"/>
              </a:ext>
            </a:extLst>
          </p:cNvPr>
          <p:cNvSpPr/>
          <p:nvPr/>
        </p:nvSpPr>
        <p:spPr>
          <a:xfrm>
            <a:off x="6615499" y="4805584"/>
            <a:ext cx="1606650" cy="44852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err="1">
                <a:solidFill>
                  <a:srgbClr val="000000"/>
                </a:solidFill>
                <a:latin typeface="Microsoft JhengHei"/>
                <a:ea typeface="Microsoft JhengHei"/>
                <a:cs typeface="Microsoft JhengHei"/>
                <a:sym typeface="Microsoft JhengHei"/>
              </a:rPr>
              <a:t>風量</a:t>
            </a:r>
            <a:endParaRPr sz="1600" b="1" i="0" u="none" strike="noStrike" cap="none" dirty="0">
              <a:solidFill>
                <a:srgbClr val="000000"/>
              </a:solidFill>
              <a:latin typeface="Microsoft JhengHei"/>
              <a:ea typeface="Microsoft JhengHei"/>
              <a:cs typeface="Microsoft JhengHei"/>
              <a:sym typeface="Microsoft JhengHei"/>
            </a:endParaRPr>
          </a:p>
        </p:txBody>
      </p:sp>
      <p:sp>
        <p:nvSpPr>
          <p:cNvPr id="21" name="Google Shape;1644;p163">
            <a:extLst>
              <a:ext uri="{FF2B5EF4-FFF2-40B4-BE49-F238E27FC236}">
                <a16:creationId xmlns:a16="http://schemas.microsoft.com/office/drawing/2014/main" id="{8633F703-769E-5449-A94E-C3D4542105E2}"/>
              </a:ext>
            </a:extLst>
          </p:cNvPr>
          <p:cNvSpPr/>
          <p:nvPr/>
        </p:nvSpPr>
        <p:spPr>
          <a:xfrm>
            <a:off x="3377149" y="4805584"/>
            <a:ext cx="1652475" cy="44852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err="1">
                <a:solidFill>
                  <a:srgbClr val="000000"/>
                </a:solidFill>
                <a:latin typeface="Microsoft JhengHei"/>
                <a:ea typeface="Microsoft JhengHei"/>
                <a:cs typeface="Microsoft JhengHei"/>
                <a:sym typeface="Microsoft JhengHei"/>
              </a:rPr>
              <a:t>濕度</a:t>
            </a:r>
            <a:endParaRPr sz="1600" b="1" i="0" u="none" strike="noStrike" cap="none" dirty="0">
              <a:solidFill>
                <a:srgbClr val="000000"/>
              </a:solidFill>
              <a:latin typeface="Microsoft JhengHei"/>
              <a:ea typeface="Microsoft JhengHei"/>
              <a:cs typeface="Microsoft JhengHei"/>
              <a:sym typeface="Microsoft JhengHei"/>
            </a:endParaRPr>
          </a:p>
        </p:txBody>
      </p:sp>
      <p:sp>
        <p:nvSpPr>
          <p:cNvPr id="22" name="Google Shape;1645;p163">
            <a:extLst>
              <a:ext uri="{FF2B5EF4-FFF2-40B4-BE49-F238E27FC236}">
                <a16:creationId xmlns:a16="http://schemas.microsoft.com/office/drawing/2014/main" id="{88E1EDDE-5EB8-CE40-BE71-591EE2547307}"/>
              </a:ext>
            </a:extLst>
          </p:cNvPr>
          <p:cNvSpPr/>
          <p:nvPr/>
        </p:nvSpPr>
        <p:spPr>
          <a:xfrm>
            <a:off x="2876324"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TW" sz="1400" b="1" i="0" u="none" strike="noStrike" cap="none" dirty="0">
                <a:solidFill>
                  <a:srgbClr val="000000"/>
                </a:solidFill>
                <a:latin typeface="Microsoft JhengHei"/>
                <a:ea typeface="Microsoft JhengHei"/>
                <a:cs typeface="Microsoft JhengHei"/>
                <a:sym typeface="Microsoft JhengHei"/>
              </a:rPr>
              <a:t>否</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3" name="Google Shape;1646;p163">
            <a:extLst>
              <a:ext uri="{FF2B5EF4-FFF2-40B4-BE49-F238E27FC236}">
                <a16:creationId xmlns:a16="http://schemas.microsoft.com/office/drawing/2014/main" id="{3074A2DF-032F-E642-9F7F-19CE454BDA9D}"/>
              </a:ext>
            </a:extLst>
          </p:cNvPr>
          <p:cNvSpPr/>
          <p:nvPr/>
        </p:nvSpPr>
        <p:spPr>
          <a:xfrm>
            <a:off x="4666887"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是</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4" name="Google Shape;1647;p163">
            <a:extLst>
              <a:ext uri="{FF2B5EF4-FFF2-40B4-BE49-F238E27FC236}">
                <a16:creationId xmlns:a16="http://schemas.microsoft.com/office/drawing/2014/main" id="{7ABE02B4-5FB4-5547-BBE1-3F02C783313E}"/>
              </a:ext>
            </a:extLst>
          </p:cNvPr>
          <p:cNvSpPr/>
          <p:nvPr/>
        </p:nvSpPr>
        <p:spPr>
          <a:xfrm>
            <a:off x="6148199"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否</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5" name="Google Shape;1648;p163">
            <a:extLst>
              <a:ext uri="{FF2B5EF4-FFF2-40B4-BE49-F238E27FC236}">
                <a16:creationId xmlns:a16="http://schemas.microsoft.com/office/drawing/2014/main" id="{43D692F8-EF06-904A-A013-ED094AF11818}"/>
              </a:ext>
            </a:extLst>
          </p:cNvPr>
          <p:cNvSpPr/>
          <p:nvPr/>
        </p:nvSpPr>
        <p:spPr>
          <a:xfrm>
            <a:off x="8036799"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是</a:t>
            </a:r>
            <a:endParaRPr sz="1400" b="1" i="0" u="none" strike="noStrike" cap="none" dirty="0">
              <a:solidFill>
                <a:srgbClr val="000000"/>
              </a:solidFill>
              <a:latin typeface="Microsoft JhengHei"/>
              <a:ea typeface="Microsoft JhengHei"/>
              <a:cs typeface="Microsoft JhengHei"/>
              <a:sym typeface="Microsoft JhengHei"/>
            </a:endParaRPr>
          </a:p>
        </p:txBody>
      </p:sp>
      <p:cxnSp>
        <p:nvCxnSpPr>
          <p:cNvPr id="26" name="Google Shape;1649;p163">
            <a:extLst>
              <a:ext uri="{FF2B5EF4-FFF2-40B4-BE49-F238E27FC236}">
                <a16:creationId xmlns:a16="http://schemas.microsoft.com/office/drawing/2014/main" id="{ECDFCCFD-60D7-1D4E-B55F-539EC9879062}"/>
              </a:ext>
            </a:extLst>
          </p:cNvPr>
          <p:cNvCxnSpPr>
            <a:cxnSpLocks/>
            <a:stCxn id="19" idx="1"/>
            <a:endCxn id="21" idx="0"/>
          </p:cNvCxnSpPr>
          <p:nvPr/>
        </p:nvCxnSpPr>
        <p:spPr>
          <a:xfrm flipH="1">
            <a:off x="4203324" y="4456009"/>
            <a:ext cx="930000" cy="349500"/>
          </a:xfrm>
          <a:prstGeom prst="bentConnector2">
            <a:avLst/>
          </a:prstGeom>
          <a:noFill/>
          <a:ln w="9525" cap="flat" cmpd="sng">
            <a:solidFill>
              <a:schemeClr val="dk2"/>
            </a:solidFill>
            <a:prstDash val="solid"/>
            <a:round/>
            <a:headEnd type="none" w="sm" len="sm"/>
            <a:tailEnd type="triangle" w="med" len="med"/>
          </a:ln>
        </p:spPr>
      </p:cxnSp>
      <p:cxnSp>
        <p:nvCxnSpPr>
          <p:cNvPr id="27" name="Google Shape;1650;p163">
            <a:extLst>
              <a:ext uri="{FF2B5EF4-FFF2-40B4-BE49-F238E27FC236}">
                <a16:creationId xmlns:a16="http://schemas.microsoft.com/office/drawing/2014/main" id="{09AA6D2C-B665-7347-89E5-5E9E23BD7430}"/>
              </a:ext>
            </a:extLst>
          </p:cNvPr>
          <p:cNvCxnSpPr>
            <a:cxnSpLocks/>
            <a:stCxn id="19" idx="3"/>
            <a:endCxn id="20" idx="0"/>
          </p:cNvCxnSpPr>
          <p:nvPr/>
        </p:nvCxnSpPr>
        <p:spPr>
          <a:xfrm>
            <a:off x="6573024" y="4456009"/>
            <a:ext cx="845700" cy="349500"/>
          </a:xfrm>
          <a:prstGeom prst="bentConnector2">
            <a:avLst/>
          </a:prstGeom>
          <a:noFill/>
          <a:ln w="9525" cap="flat" cmpd="sng">
            <a:solidFill>
              <a:schemeClr val="dk2"/>
            </a:solidFill>
            <a:prstDash val="solid"/>
            <a:round/>
            <a:headEnd type="none" w="sm" len="sm"/>
            <a:tailEnd type="triangle" w="med" len="med"/>
          </a:ln>
        </p:spPr>
      </p:cxnSp>
      <p:cxnSp>
        <p:nvCxnSpPr>
          <p:cNvPr id="28" name="Google Shape;1651;p163">
            <a:extLst>
              <a:ext uri="{FF2B5EF4-FFF2-40B4-BE49-F238E27FC236}">
                <a16:creationId xmlns:a16="http://schemas.microsoft.com/office/drawing/2014/main" id="{7101F275-ED5F-704D-BC6C-1753690F2DF2}"/>
              </a:ext>
            </a:extLst>
          </p:cNvPr>
          <p:cNvCxnSpPr>
            <a:stCxn id="21" idx="1"/>
            <a:endCxn id="22" idx="0"/>
          </p:cNvCxnSpPr>
          <p:nvPr/>
        </p:nvCxnSpPr>
        <p:spPr>
          <a:xfrm flipH="1">
            <a:off x="3293749" y="5029847"/>
            <a:ext cx="83400" cy="510600"/>
          </a:xfrm>
          <a:prstGeom prst="bentConnector2">
            <a:avLst/>
          </a:prstGeom>
          <a:noFill/>
          <a:ln w="9525" cap="flat" cmpd="sng">
            <a:solidFill>
              <a:schemeClr val="dk2"/>
            </a:solidFill>
            <a:prstDash val="solid"/>
            <a:round/>
            <a:headEnd type="none" w="sm" len="sm"/>
            <a:tailEnd type="triangle" w="med" len="med"/>
          </a:ln>
        </p:spPr>
      </p:cxnSp>
      <p:cxnSp>
        <p:nvCxnSpPr>
          <p:cNvPr id="29" name="Google Shape;1652;p163">
            <a:extLst>
              <a:ext uri="{FF2B5EF4-FFF2-40B4-BE49-F238E27FC236}">
                <a16:creationId xmlns:a16="http://schemas.microsoft.com/office/drawing/2014/main" id="{2631B233-F9A8-1545-BBD0-AD356FD2CCD6}"/>
              </a:ext>
            </a:extLst>
          </p:cNvPr>
          <p:cNvCxnSpPr>
            <a:stCxn id="21" idx="3"/>
            <a:endCxn id="23" idx="0"/>
          </p:cNvCxnSpPr>
          <p:nvPr/>
        </p:nvCxnSpPr>
        <p:spPr>
          <a:xfrm>
            <a:off x="5029624" y="5029847"/>
            <a:ext cx="54600" cy="510600"/>
          </a:xfrm>
          <a:prstGeom prst="bentConnector2">
            <a:avLst/>
          </a:prstGeom>
          <a:noFill/>
          <a:ln w="9525" cap="flat" cmpd="sng">
            <a:solidFill>
              <a:schemeClr val="dk2"/>
            </a:solidFill>
            <a:prstDash val="solid"/>
            <a:round/>
            <a:headEnd type="none" w="sm" len="sm"/>
            <a:tailEnd type="triangle" w="med" len="med"/>
          </a:ln>
        </p:spPr>
      </p:cxnSp>
      <p:cxnSp>
        <p:nvCxnSpPr>
          <p:cNvPr id="30" name="Google Shape;1653;p163">
            <a:extLst>
              <a:ext uri="{FF2B5EF4-FFF2-40B4-BE49-F238E27FC236}">
                <a16:creationId xmlns:a16="http://schemas.microsoft.com/office/drawing/2014/main" id="{41E73192-F8AA-AB4A-A60E-4B3B7EDA438B}"/>
              </a:ext>
            </a:extLst>
          </p:cNvPr>
          <p:cNvCxnSpPr>
            <a:stCxn id="20" idx="1"/>
            <a:endCxn id="24" idx="0"/>
          </p:cNvCxnSpPr>
          <p:nvPr/>
        </p:nvCxnSpPr>
        <p:spPr>
          <a:xfrm flipH="1">
            <a:off x="6565399" y="5029847"/>
            <a:ext cx="50100" cy="510600"/>
          </a:xfrm>
          <a:prstGeom prst="bentConnector2">
            <a:avLst/>
          </a:prstGeom>
          <a:noFill/>
          <a:ln w="9525" cap="flat" cmpd="sng">
            <a:solidFill>
              <a:schemeClr val="dk2"/>
            </a:solidFill>
            <a:prstDash val="solid"/>
            <a:round/>
            <a:headEnd type="none" w="sm" len="sm"/>
            <a:tailEnd type="triangle" w="med" len="med"/>
          </a:ln>
        </p:spPr>
      </p:cxnSp>
      <p:cxnSp>
        <p:nvCxnSpPr>
          <p:cNvPr id="32" name="Google Shape;1654;p163">
            <a:extLst>
              <a:ext uri="{FF2B5EF4-FFF2-40B4-BE49-F238E27FC236}">
                <a16:creationId xmlns:a16="http://schemas.microsoft.com/office/drawing/2014/main" id="{A638F36E-27F4-5444-8F75-11C486078DFF}"/>
              </a:ext>
            </a:extLst>
          </p:cNvPr>
          <p:cNvCxnSpPr>
            <a:stCxn id="20" idx="3"/>
            <a:endCxn id="25" idx="0"/>
          </p:cNvCxnSpPr>
          <p:nvPr/>
        </p:nvCxnSpPr>
        <p:spPr>
          <a:xfrm>
            <a:off x="8222149" y="5029847"/>
            <a:ext cx="231900" cy="510600"/>
          </a:xfrm>
          <a:prstGeom prst="bentConnector2">
            <a:avLst/>
          </a:prstGeom>
          <a:noFill/>
          <a:ln w="9525" cap="flat" cmpd="sng">
            <a:solidFill>
              <a:schemeClr val="dk2"/>
            </a:solidFill>
            <a:prstDash val="solid"/>
            <a:round/>
            <a:headEnd type="none" w="sm" len="sm"/>
            <a:tailEnd type="triangle" w="med" len="med"/>
          </a:ln>
        </p:spPr>
      </p:cxnSp>
      <p:sp>
        <p:nvSpPr>
          <p:cNvPr id="33" name="Google Shape;1655;p163">
            <a:extLst>
              <a:ext uri="{FF2B5EF4-FFF2-40B4-BE49-F238E27FC236}">
                <a16:creationId xmlns:a16="http://schemas.microsoft.com/office/drawing/2014/main" id="{EFD9D46F-929F-054C-A952-24B49C908855}"/>
              </a:ext>
            </a:extLst>
          </p:cNvPr>
          <p:cNvSpPr txBox="1"/>
          <p:nvPr/>
        </p:nvSpPr>
        <p:spPr>
          <a:xfrm>
            <a:off x="3917088" y="4111484"/>
            <a:ext cx="824334"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晴天</a:t>
            </a:r>
            <a:endParaRPr sz="1400" i="0" u="none" strike="noStrike" cap="none" dirty="0">
              <a:solidFill>
                <a:srgbClr val="000000"/>
              </a:solidFill>
              <a:latin typeface="Calibri"/>
              <a:ea typeface="Calibri"/>
              <a:cs typeface="Calibri"/>
              <a:sym typeface="Calibri"/>
            </a:endParaRPr>
          </a:p>
        </p:txBody>
      </p:sp>
      <p:sp>
        <p:nvSpPr>
          <p:cNvPr id="34" name="Google Shape;1656;p163">
            <a:extLst>
              <a:ext uri="{FF2B5EF4-FFF2-40B4-BE49-F238E27FC236}">
                <a16:creationId xmlns:a16="http://schemas.microsoft.com/office/drawing/2014/main" id="{96ECF951-2C68-E142-8E47-C7D9112E2C9F}"/>
              </a:ext>
            </a:extLst>
          </p:cNvPr>
          <p:cNvSpPr txBox="1"/>
          <p:nvPr/>
        </p:nvSpPr>
        <p:spPr>
          <a:xfrm>
            <a:off x="3043274"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高</a:t>
            </a:r>
            <a:endParaRPr sz="1400" i="0" u="none" strike="noStrike" cap="none" dirty="0">
              <a:solidFill>
                <a:srgbClr val="000000"/>
              </a:solidFill>
              <a:latin typeface="Calibri"/>
              <a:ea typeface="Calibri"/>
              <a:cs typeface="Calibri"/>
              <a:sym typeface="Calibri"/>
            </a:endParaRPr>
          </a:p>
        </p:txBody>
      </p:sp>
      <p:sp>
        <p:nvSpPr>
          <p:cNvPr id="39" name="Google Shape;1657;p163">
            <a:extLst>
              <a:ext uri="{FF2B5EF4-FFF2-40B4-BE49-F238E27FC236}">
                <a16:creationId xmlns:a16="http://schemas.microsoft.com/office/drawing/2014/main" id="{ED4FAD24-FA75-264B-A426-335544B68711}"/>
              </a:ext>
            </a:extLst>
          </p:cNvPr>
          <p:cNvSpPr txBox="1"/>
          <p:nvPr/>
        </p:nvSpPr>
        <p:spPr>
          <a:xfrm>
            <a:off x="6315149"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dirty="0" err="1">
                <a:solidFill>
                  <a:srgbClr val="000000"/>
                </a:solidFill>
                <a:latin typeface="Calibri"/>
                <a:ea typeface="Calibri"/>
                <a:cs typeface="Calibri"/>
                <a:sym typeface="Calibri"/>
              </a:rPr>
              <a:t>小</a:t>
            </a:r>
            <a:endParaRPr sz="1400" i="0" u="none" strike="noStrike" cap="none" dirty="0">
              <a:solidFill>
                <a:srgbClr val="000000"/>
              </a:solidFill>
              <a:latin typeface="Calibri"/>
              <a:ea typeface="Calibri"/>
              <a:cs typeface="Calibri"/>
              <a:sym typeface="Calibri"/>
            </a:endParaRPr>
          </a:p>
        </p:txBody>
      </p:sp>
      <p:sp>
        <p:nvSpPr>
          <p:cNvPr id="42" name="Google Shape;1658;p163">
            <a:extLst>
              <a:ext uri="{FF2B5EF4-FFF2-40B4-BE49-F238E27FC236}">
                <a16:creationId xmlns:a16="http://schemas.microsoft.com/office/drawing/2014/main" id="{DC3CC70C-E658-844A-B8E8-17788662FDA8}"/>
              </a:ext>
            </a:extLst>
          </p:cNvPr>
          <p:cNvSpPr txBox="1"/>
          <p:nvPr/>
        </p:nvSpPr>
        <p:spPr>
          <a:xfrm>
            <a:off x="8314224"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大</a:t>
            </a:r>
            <a:endParaRPr sz="1400" i="0" u="none" strike="noStrike" cap="none" dirty="0">
              <a:solidFill>
                <a:srgbClr val="000000"/>
              </a:solidFill>
              <a:latin typeface="Calibri"/>
              <a:ea typeface="Calibri"/>
              <a:cs typeface="Calibri"/>
              <a:sym typeface="Calibri"/>
            </a:endParaRPr>
          </a:p>
        </p:txBody>
      </p:sp>
      <p:sp>
        <p:nvSpPr>
          <p:cNvPr id="50" name="Google Shape;1659;p163">
            <a:extLst>
              <a:ext uri="{FF2B5EF4-FFF2-40B4-BE49-F238E27FC236}">
                <a16:creationId xmlns:a16="http://schemas.microsoft.com/office/drawing/2014/main" id="{057D9000-BF65-8649-8638-C48552265DD3}"/>
              </a:ext>
            </a:extLst>
          </p:cNvPr>
          <p:cNvSpPr txBox="1"/>
          <p:nvPr/>
        </p:nvSpPr>
        <p:spPr>
          <a:xfrm>
            <a:off x="5084223" y="4742959"/>
            <a:ext cx="685375"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普通</a:t>
            </a:r>
            <a:endParaRPr sz="1400" i="0" u="none" strike="noStrike" cap="none" dirty="0">
              <a:solidFill>
                <a:srgbClr val="000000"/>
              </a:solidFill>
              <a:latin typeface="Calibri"/>
              <a:ea typeface="Calibri"/>
              <a:cs typeface="Calibri"/>
              <a:sym typeface="Calibri"/>
            </a:endParaRPr>
          </a:p>
        </p:txBody>
      </p:sp>
      <p:sp>
        <p:nvSpPr>
          <p:cNvPr id="52" name="Google Shape;1660;p163">
            <a:extLst>
              <a:ext uri="{FF2B5EF4-FFF2-40B4-BE49-F238E27FC236}">
                <a16:creationId xmlns:a16="http://schemas.microsoft.com/office/drawing/2014/main" id="{92CD74E1-5443-CD40-B4F7-004551D0FD85}"/>
              </a:ext>
            </a:extLst>
          </p:cNvPr>
          <p:cNvSpPr txBox="1"/>
          <p:nvPr/>
        </p:nvSpPr>
        <p:spPr>
          <a:xfrm>
            <a:off x="7174082" y="4111484"/>
            <a:ext cx="714034"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dirty="0" err="1">
                <a:solidFill>
                  <a:srgbClr val="000000"/>
                </a:solidFill>
                <a:latin typeface="Calibri"/>
                <a:ea typeface="Calibri"/>
                <a:cs typeface="Calibri"/>
                <a:sym typeface="Calibri"/>
              </a:rPr>
              <a:t>下雨</a:t>
            </a:r>
            <a:endParaRPr sz="1400" i="0" u="none" strike="noStrike" cap="none" dirty="0">
              <a:solidFill>
                <a:srgbClr val="000000"/>
              </a:solidFill>
              <a:latin typeface="Calibri"/>
              <a:ea typeface="Calibri"/>
              <a:cs typeface="Calibri"/>
              <a:sym typeface="Calibri"/>
            </a:endParaRPr>
          </a:p>
        </p:txBody>
      </p:sp>
      <p:graphicFrame>
        <p:nvGraphicFramePr>
          <p:cNvPr id="6" name="Table 6">
            <a:extLst>
              <a:ext uri="{FF2B5EF4-FFF2-40B4-BE49-F238E27FC236}">
                <a16:creationId xmlns:a16="http://schemas.microsoft.com/office/drawing/2014/main" id="{8701D51B-4759-2747-9354-C3414F5E63DC}"/>
              </a:ext>
            </a:extLst>
          </p:cNvPr>
          <p:cNvGraphicFramePr>
            <a:graphicFrameLocks noGrp="1"/>
          </p:cNvGraphicFramePr>
          <p:nvPr>
            <p:extLst>
              <p:ext uri="{D42A27DB-BD31-4B8C-83A1-F6EECF244321}">
                <p14:modId xmlns:p14="http://schemas.microsoft.com/office/powerpoint/2010/main" val="2559479121"/>
              </p:ext>
            </p:extLst>
          </p:nvPr>
        </p:nvGraphicFramePr>
        <p:xfrm>
          <a:off x="1940378" y="1856094"/>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496199"/>
                    </a:ext>
                  </a:extLst>
                </a:gridCol>
                <a:gridCol w="2032000">
                  <a:extLst>
                    <a:ext uri="{9D8B030D-6E8A-4147-A177-3AD203B41FA5}">
                      <a16:colId xmlns:a16="http://schemas.microsoft.com/office/drawing/2014/main" val="1612482491"/>
                    </a:ext>
                  </a:extLst>
                </a:gridCol>
                <a:gridCol w="2032000">
                  <a:extLst>
                    <a:ext uri="{9D8B030D-6E8A-4147-A177-3AD203B41FA5}">
                      <a16:colId xmlns:a16="http://schemas.microsoft.com/office/drawing/2014/main" val="3161518144"/>
                    </a:ext>
                  </a:extLst>
                </a:gridCol>
                <a:gridCol w="2032000">
                  <a:extLst>
                    <a:ext uri="{9D8B030D-6E8A-4147-A177-3AD203B41FA5}">
                      <a16:colId xmlns:a16="http://schemas.microsoft.com/office/drawing/2014/main" val="2988458658"/>
                    </a:ext>
                  </a:extLst>
                </a:gridCol>
              </a:tblGrid>
              <a:tr h="370840">
                <a:tc>
                  <a:txBody>
                    <a:bodyPr/>
                    <a:lstStyle/>
                    <a:p>
                      <a:pPr algn="ctr"/>
                      <a:r>
                        <a:rPr lang="en-TW" dirty="0"/>
                        <a:t>天氣</a:t>
                      </a:r>
                    </a:p>
                  </a:txBody>
                  <a:tcPr/>
                </a:tc>
                <a:tc>
                  <a:txBody>
                    <a:bodyPr/>
                    <a:lstStyle/>
                    <a:p>
                      <a:pPr algn="ctr"/>
                      <a:r>
                        <a:rPr lang="en-TW" dirty="0"/>
                        <a:t>濕度</a:t>
                      </a:r>
                    </a:p>
                  </a:txBody>
                  <a:tcPr/>
                </a:tc>
                <a:tc>
                  <a:txBody>
                    <a:bodyPr/>
                    <a:lstStyle/>
                    <a:p>
                      <a:pPr algn="ctr"/>
                      <a:r>
                        <a:rPr lang="en-TW" dirty="0"/>
                        <a:t>風量</a:t>
                      </a:r>
                    </a:p>
                  </a:txBody>
                  <a:tcPr/>
                </a:tc>
                <a:tc>
                  <a:txBody>
                    <a:bodyPr/>
                    <a:lstStyle/>
                    <a:p>
                      <a:pPr algn="ctr"/>
                      <a:r>
                        <a:rPr lang="en-TW" dirty="0"/>
                        <a:t>是否舉行</a:t>
                      </a:r>
                    </a:p>
                  </a:txBody>
                  <a:tcPr/>
                </a:tc>
                <a:extLst>
                  <a:ext uri="{0D108BD9-81ED-4DB2-BD59-A6C34878D82A}">
                    <a16:rowId xmlns:a16="http://schemas.microsoft.com/office/drawing/2014/main" val="1204056651"/>
                  </a:ext>
                </a:extLst>
              </a:tr>
              <a:tr h="370840">
                <a:tc>
                  <a:txBody>
                    <a:bodyPr/>
                    <a:lstStyle/>
                    <a:p>
                      <a:pPr algn="ctr"/>
                      <a:r>
                        <a:rPr lang="en-TW" sz="1400" dirty="0"/>
                        <a:t>晴天</a:t>
                      </a:r>
                    </a:p>
                  </a:txBody>
                  <a:tcPr/>
                </a:tc>
                <a:tc>
                  <a:txBody>
                    <a:bodyPr/>
                    <a:lstStyle/>
                    <a:p>
                      <a:pPr algn="ctr"/>
                      <a:r>
                        <a:rPr lang="en-TW" sz="1400" dirty="0"/>
                        <a:t>高</a:t>
                      </a:r>
                    </a:p>
                  </a:txBody>
                  <a:tcPr/>
                </a:tc>
                <a:tc>
                  <a:txBody>
                    <a:bodyPr/>
                    <a:lstStyle/>
                    <a:p>
                      <a:pPr algn="ctr"/>
                      <a:r>
                        <a:rPr lang="en-TW" sz="1400" dirty="0"/>
                        <a:t>大</a:t>
                      </a:r>
                    </a:p>
                  </a:txBody>
                  <a:tcPr/>
                </a:tc>
                <a:tc>
                  <a:txBody>
                    <a:bodyPr/>
                    <a:lstStyle/>
                    <a:p>
                      <a:pPr algn="ctr"/>
                      <a:r>
                        <a:rPr lang="en-TW" sz="1400" dirty="0"/>
                        <a:t>否</a:t>
                      </a:r>
                    </a:p>
                  </a:txBody>
                  <a:tcPr/>
                </a:tc>
                <a:extLst>
                  <a:ext uri="{0D108BD9-81ED-4DB2-BD59-A6C34878D82A}">
                    <a16:rowId xmlns:a16="http://schemas.microsoft.com/office/drawing/2014/main" val="2942689299"/>
                  </a:ext>
                </a:extLst>
              </a:tr>
              <a:tr h="370840">
                <a:tc>
                  <a:txBody>
                    <a:bodyPr/>
                    <a:lstStyle/>
                    <a:p>
                      <a:pPr algn="ctr"/>
                      <a:r>
                        <a:rPr lang="en-TW" sz="1400" dirty="0"/>
                        <a:t>陰天</a:t>
                      </a:r>
                    </a:p>
                  </a:txBody>
                  <a:tcPr/>
                </a:tc>
                <a:tc>
                  <a:txBody>
                    <a:bodyPr/>
                    <a:lstStyle/>
                    <a:p>
                      <a:pPr algn="ctr"/>
                      <a:r>
                        <a:rPr lang="en-TW" sz="1400" dirty="0"/>
                        <a:t>低</a:t>
                      </a:r>
                    </a:p>
                  </a:txBody>
                  <a:tcPr/>
                </a:tc>
                <a:tc>
                  <a:txBody>
                    <a:bodyPr/>
                    <a:lstStyle/>
                    <a:p>
                      <a:pPr algn="ctr"/>
                      <a:r>
                        <a:rPr lang="en-TW" sz="1400" dirty="0"/>
                        <a:t>小</a:t>
                      </a:r>
                    </a:p>
                  </a:txBody>
                  <a:tcPr/>
                </a:tc>
                <a:tc>
                  <a:txBody>
                    <a:bodyPr/>
                    <a:lstStyle/>
                    <a:p>
                      <a:pPr algn="ctr"/>
                      <a:r>
                        <a:rPr lang="en-TW" sz="1400" dirty="0"/>
                        <a:t>是</a:t>
                      </a:r>
                    </a:p>
                  </a:txBody>
                  <a:tcPr/>
                </a:tc>
                <a:extLst>
                  <a:ext uri="{0D108BD9-81ED-4DB2-BD59-A6C34878D82A}">
                    <a16:rowId xmlns:a16="http://schemas.microsoft.com/office/drawing/2014/main" val="3735855129"/>
                  </a:ext>
                </a:extLst>
              </a:tr>
            </a:tbl>
          </a:graphicData>
        </a:graphic>
      </p:graphicFrame>
      <p:sp>
        <p:nvSpPr>
          <p:cNvPr id="53" name="Google Shape;1660;p163">
            <a:extLst>
              <a:ext uri="{FF2B5EF4-FFF2-40B4-BE49-F238E27FC236}">
                <a16:creationId xmlns:a16="http://schemas.microsoft.com/office/drawing/2014/main" id="{ACAF6324-E0F8-4A47-BCAB-D87621825C28}"/>
              </a:ext>
            </a:extLst>
          </p:cNvPr>
          <p:cNvSpPr txBox="1"/>
          <p:nvPr/>
        </p:nvSpPr>
        <p:spPr>
          <a:xfrm>
            <a:off x="5851365" y="2909850"/>
            <a:ext cx="714034" cy="850525"/>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kern="0"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endParaRPr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endParaRPr>
          </a:p>
        </p:txBody>
      </p:sp>
    </p:spTree>
    <p:extLst>
      <p:ext uri="{BB962C8B-B14F-4D97-AF65-F5344CB8AC3E}">
        <p14:creationId xmlns:p14="http://schemas.microsoft.com/office/powerpoint/2010/main" val="338231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42D488-11A2-5548-832C-3D955D82DB07}"/>
              </a:ext>
            </a:extLst>
          </p:cNvPr>
          <p:cNvSpPr>
            <a:spLocks noGrp="1"/>
          </p:cNvSpPr>
          <p:nvPr>
            <p:ph type="body" sz="quarter" idx="10"/>
          </p:nvPr>
        </p:nvSpPr>
        <p:spPr/>
        <p:txBody>
          <a:bodyPr/>
          <a:lstStyle/>
          <a:p>
            <a:r>
              <a:rPr lang="en-TW" dirty="0"/>
              <a:t>決策樹如何生成？</a:t>
            </a:r>
          </a:p>
        </p:txBody>
      </p:sp>
      <p:sp>
        <p:nvSpPr>
          <p:cNvPr id="4" name="Rectangle 3">
            <a:extLst>
              <a:ext uri="{FF2B5EF4-FFF2-40B4-BE49-F238E27FC236}">
                <a16:creationId xmlns:a16="http://schemas.microsoft.com/office/drawing/2014/main" id="{1AF1D08B-044F-3441-808E-7B17042042CC}"/>
              </a:ext>
            </a:extLst>
          </p:cNvPr>
          <p:cNvSpPr/>
          <p:nvPr/>
        </p:nvSpPr>
        <p:spPr>
          <a:xfrm>
            <a:off x="3509317" y="3902396"/>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 name="Oval 4">
            <a:extLst>
              <a:ext uri="{FF2B5EF4-FFF2-40B4-BE49-F238E27FC236}">
                <a16:creationId xmlns:a16="http://schemas.microsoft.com/office/drawing/2014/main" id="{11DEA3EE-02FD-344F-8D3A-DB57C0663190}"/>
              </a:ext>
            </a:extLst>
          </p:cNvPr>
          <p:cNvSpPr/>
          <p:nvPr/>
        </p:nvSpPr>
        <p:spPr>
          <a:xfrm>
            <a:off x="3818236" y="4074563"/>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6" name="Oval 5">
            <a:extLst>
              <a:ext uri="{FF2B5EF4-FFF2-40B4-BE49-F238E27FC236}">
                <a16:creationId xmlns:a16="http://schemas.microsoft.com/office/drawing/2014/main" id="{2C392D66-3FB0-3E47-9B5B-4A592381C9E0}"/>
              </a:ext>
            </a:extLst>
          </p:cNvPr>
          <p:cNvSpPr/>
          <p:nvPr/>
        </p:nvSpPr>
        <p:spPr>
          <a:xfrm>
            <a:off x="4305500" y="4074563"/>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Oval 6">
            <a:extLst>
              <a:ext uri="{FF2B5EF4-FFF2-40B4-BE49-F238E27FC236}">
                <a16:creationId xmlns:a16="http://schemas.microsoft.com/office/drawing/2014/main" id="{6F2D33BE-E865-9848-AEAC-3A105ABDF551}"/>
              </a:ext>
            </a:extLst>
          </p:cNvPr>
          <p:cNvSpPr/>
          <p:nvPr/>
        </p:nvSpPr>
        <p:spPr>
          <a:xfrm>
            <a:off x="4830662"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8" name="Oval 7">
            <a:extLst>
              <a:ext uri="{FF2B5EF4-FFF2-40B4-BE49-F238E27FC236}">
                <a16:creationId xmlns:a16="http://schemas.microsoft.com/office/drawing/2014/main" id="{41141C99-B741-E844-9265-2F5B2D0C22A6}"/>
              </a:ext>
            </a:extLst>
          </p:cNvPr>
          <p:cNvSpPr/>
          <p:nvPr/>
        </p:nvSpPr>
        <p:spPr>
          <a:xfrm>
            <a:off x="3819890" y="4512542"/>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C312C2B5-B689-8F43-BC6F-B5DD2CD88492}"/>
              </a:ext>
            </a:extLst>
          </p:cNvPr>
          <p:cNvSpPr/>
          <p:nvPr/>
        </p:nvSpPr>
        <p:spPr>
          <a:xfrm>
            <a:off x="4305500" y="4512542"/>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cxnSp>
        <p:nvCxnSpPr>
          <p:cNvPr id="11" name="Straight Arrow Connector 10">
            <a:extLst>
              <a:ext uri="{FF2B5EF4-FFF2-40B4-BE49-F238E27FC236}">
                <a16:creationId xmlns:a16="http://schemas.microsoft.com/office/drawing/2014/main" id="{4C07DF21-2BE4-C246-8391-BECC3646A050}"/>
              </a:ext>
            </a:extLst>
          </p:cNvPr>
          <p:cNvCxnSpPr>
            <a:stCxn id="4" idx="2"/>
          </p:cNvCxnSpPr>
          <p:nvPr/>
        </p:nvCxnSpPr>
        <p:spPr>
          <a:xfrm flipH="1">
            <a:off x="3657598" y="5026860"/>
            <a:ext cx="827903"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B6FB84-22D1-364D-930E-36C22DAC7522}"/>
              </a:ext>
            </a:extLst>
          </p:cNvPr>
          <p:cNvCxnSpPr>
            <a:cxnSpLocks/>
            <a:stCxn id="4" idx="2"/>
          </p:cNvCxnSpPr>
          <p:nvPr/>
        </p:nvCxnSpPr>
        <p:spPr>
          <a:xfrm>
            <a:off x="4485501" y="5026860"/>
            <a:ext cx="827902"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2754CE8-20B9-FE40-A532-F8E543F50ECC}"/>
              </a:ext>
            </a:extLst>
          </p:cNvPr>
          <p:cNvSpPr/>
          <p:nvPr/>
        </p:nvSpPr>
        <p:spPr>
          <a:xfrm>
            <a:off x="3188042" y="549793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Oval 16">
            <a:extLst>
              <a:ext uri="{FF2B5EF4-FFF2-40B4-BE49-F238E27FC236}">
                <a16:creationId xmlns:a16="http://schemas.microsoft.com/office/drawing/2014/main" id="{AEE7C952-958C-964F-8407-9BCA89A77699}"/>
              </a:ext>
            </a:extLst>
          </p:cNvPr>
          <p:cNvSpPr/>
          <p:nvPr/>
        </p:nvSpPr>
        <p:spPr>
          <a:xfrm>
            <a:off x="3663776" y="5497930"/>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9" name="Oval 18">
            <a:extLst>
              <a:ext uri="{FF2B5EF4-FFF2-40B4-BE49-F238E27FC236}">
                <a16:creationId xmlns:a16="http://schemas.microsoft.com/office/drawing/2014/main" id="{C155C88A-666B-A84C-8901-8544959B8B74}"/>
              </a:ext>
            </a:extLst>
          </p:cNvPr>
          <p:cNvSpPr/>
          <p:nvPr/>
        </p:nvSpPr>
        <p:spPr>
          <a:xfrm>
            <a:off x="4576523" y="549793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0" name="Oval 19">
            <a:extLst>
              <a:ext uri="{FF2B5EF4-FFF2-40B4-BE49-F238E27FC236}">
                <a16:creationId xmlns:a16="http://schemas.microsoft.com/office/drawing/2014/main" id="{9B233782-439B-494A-A428-3648BACB04F1}"/>
              </a:ext>
            </a:extLst>
          </p:cNvPr>
          <p:cNvSpPr/>
          <p:nvPr/>
        </p:nvSpPr>
        <p:spPr>
          <a:xfrm>
            <a:off x="5058030" y="550108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1" name="Oval 20">
            <a:extLst>
              <a:ext uri="{FF2B5EF4-FFF2-40B4-BE49-F238E27FC236}">
                <a16:creationId xmlns:a16="http://schemas.microsoft.com/office/drawing/2014/main" id="{237E5ACE-3E23-FD42-8F51-661A91165614}"/>
              </a:ext>
            </a:extLst>
          </p:cNvPr>
          <p:cNvSpPr/>
          <p:nvPr/>
        </p:nvSpPr>
        <p:spPr>
          <a:xfrm>
            <a:off x="5528413" y="5516465"/>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2" name="Rectangle 21">
            <a:extLst>
              <a:ext uri="{FF2B5EF4-FFF2-40B4-BE49-F238E27FC236}">
                <a16:creationId xmlns:a16="http://schemas.microsoft.com/office/drawing/2014/main" id="{AF085441-C54F-8144-8310-149DFCB68499}"/>
              </a:ext>
            </a:extLst>
          </p:cNvPr>
          <p:cNvSpPr/>
          <p:nvPr/>
        </p:nvSpPr>
        <p:spPr>
          <a:xfrm>
            <a:off x="8108507" y="390623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3" name="Oval 22">
            <a:extLst>
              <a:ext uri="{FF2B5EF4-FFF2-40B4-BE49-F238E27FC236}">
                <a16:creationId xmlns:a16="http://schemas.microsoft.com/office/drawing/2014/main" id="{F95E107F-6CB4-DB41-9995-CAEF8B156904}"/>
              </a:ext>
            </a:extLst>
          </p:cNvPr>
          <p:cNvSpPr/>
          <p:nvPr/>
        </p:nvSpPr>
        <p:spPr>
          <a:xfrm>
            <a:off x="8417426"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4" name="Oval 23">
            <a:extLst>
              <a:ext uri="{FF2B5EF4-FFF2-40B4-BE49-F238E27FC236}">
                <a16:creationId xmlns:a16="http://schemas.microsoft.com/office/drawing/2014/main" id="{4C985BE2-7952-0E40-B8D4-131FD4F75575}"/>
              </a:ext>
            </a:extLst>
          </p:cNvPr>
          <p:cNvSpPr/>
          <p:nvPr/>
        </p:nvSpPr>
        <p:spPr>
          <a:xfrm>
            <a:off x="8904690"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5" name="Oval 24">
            <a:extLst>
              <a:ext uri="{FF2B5EF4-FFF2-40B4-BE49-F238E27FC236}">
                <a16:creationId xmlns:a16="http://schemas.microsoft.com/office/drawing/2014/main" id="{1F3F28BE-BE0B-EC42-93C0-24A302C4431B}"/>
              </a:ext>
            </a:extLst>
          </p:cNvPr>
          <p:cNvSpPr/>
          <p:nvPr/>
        </p:nvSpPr>
        <p:spPr>
          <a:xfrm>
            <a:off x="9429852" y="40822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6" name="Oval 25">
            <a:extLst>
              <a:ext uri="{FF2B5EF4-FFF2-40B4-BE49-F238E27FC236}">
                <a16:creationId xmlns:a16="http://schemas.microsoft.com/office/drawing/2014/main" id="{552012BB-1E50-5D4E-AC69-4ABE0563DE4F}"/>
              </a:ext>
            </a:extLst>
          </p:cNvPr>
          <p:cNvSpPr/>
          <p:nvPr/>
        </p:nvSpPr>
        <p:spPr>
          <a:xfrm>
            <a:off x="8419080" y="451638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7" name="Oval 26">
            <a:extLst>
              <a:ext uri="{FF2B5EF4-FFF2-40B4-BE49-F238E27FC236}">
                <a16:creationId xmlns:a16="http://schemas.microsoft.com/office/drawing/2014/main" id="{4BE0BCDD-6F7D-E14A-ABB7-04A2E793DCB6}"/>
              </a:ext>
            </a:extLst>
          </p:cNvPr>
          <p:cNvSpPr/>
          <p:nvPr/>
        </p:nvSpPr>
        <p:spPr>
          <a:xfrm>
            <a:off x="8904690" y="451638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cxnSp>
        <p:nvCxnSpPr>
          <p:cNvPr id="28" name="Straight Arrow Connector 27">
            <a:extLst>
              <a:ext uri="{FF2B5EF4-FFF2-40B4-BE49-F238E27FC236}">
                <a16:creationId xmlns:a16="http://schemas.microsoft.com/office/drawing/2014/main" id="{A95F0CA9-60FD-7D40-8A27-4273DB2A9E48}"/>
              </a:ext>
            </a:extLst>
          </p:cNvPr>
          <p:cNvCxnSpPr>
            <a:stCxn id="22" idx="2"/>
          </p:cNvCxnSpPr>
          <p:nvPr/>
        </p:nvCxnSpPr>
        <p:spPr>
          <a:xfrm flipH="1">
            <a:off x="8256788" y="5030699"/>
            <a:ext cx="827903"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DFD0E1-8E55-C245-BAA9-CA8D29ED0220}"/>
              </a:ext>
            </a:extLst>
          </p:cNvPr>
          <p:cNvCxnSpPr>
            <a:cxnSpLocks/>
            <a:stCxn id="22" idx="2"/>
          </p:cNvCxnSpPr>
          <p:nvPr/>
        </p:nvCxnSpPr>
        <p:spPr>
          <a:xfrm>
            <a:off x="9084691" y="5030699"/>
            <a:ext cx="827902"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6A4D5EF-2317-9247-AA0D-B98315EAD111}"/>
              </a:ext>
            </a:extLst>
          </p:cNvPr>
          <p:cNvSpPr/>
          <p:nvPr/>
        </p:nvSpPr>
        <p:spPr>
          <a:xfrm>
            <a:off x="7787232" y="5501769"/>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1" name="Oval 30">
            <a:extLst>
              <a:ext uri="{FF2B5EF4-FFF2-40B4-BE49-F238E27FC236}">
                <a16:creationId xmlns:a16="http://schemas.microsoft.com/office/drawing/2014/main" id="{4659148D-5C35-CA4D-BE21-AC37FB5E0788}"/>
              </a:ext>
            </a:extLst>
          </p:cNvPr>
          <p:cNvSpPr/>
          <p:nvPr/>
        </p:nvSpPr>
        <p:spPr>
          <a:xfrm>
            <a:off x="8262966" y="5501769"/>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2" name="Oval 31">
            <a:extLst>
              <a:ext uri="{FF2B5EF4-FFF2-40B4-BE49-F238E27FC236}">
                <a16:creationId xmlns:a16="http://schemas.microsoft.com/office/drawing/2014/main" id="{2BAFC62A-86C7-5F49-9491-DD2B48FF3FBA}"/>
              </a:ext>
            </a:extLst>
          </p:cNvPr>
          <p:cNvSpPr/>
          <p:nvPr/>
        </p:nvSpPr>
        <p:spPr>
          <a:xfrm>
            <a:off x="9175713" y="5501769"/>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3" name="Oval 32">
            <a:extLst>
              <a:ext uri="{FF2B5EF4-FFF2-40B4-BE49-F238E27FC236}">
                <a16:creationId xmlns:a16="http://schemas.microsoft.com/office/drawing/2014/main" id="{417AAE12-602A-CF49-988D-1313D67AC1D3}"/>
              </a:ext>
            </a:extLst>
          </p:cNvPr>
          <p:cNvSpPr/>
          <p:nvPr/>
        </p:nvSpPr>
        <p:spPr>
          <a:xfrm>
            <a:off x="9657220" y="550492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4" name="Oval 33">
            <a:extLst>
              <a:ext uri="{FF2B5EF4-FFF2-40B4-BE49-F238E27FC236}">
                <a16:creationId xmlns:a16="http://schemas.microsoft.com/office/drawing/2014/main" id="{1F3EDC16-DB94-1E40-8EB9-F1E15D2197DE}"/>
              </a:ext>
            </a:extLst>
          </p:cNvPr>
          <p:cNvSpPr/>
          <p:nvPr/>
        </p:nvSpPr>
        <p:spPr>
          <a:xfrm>
            <a:off x="10127603" y="552030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5" name="Rounded Rectangle 34">
            <a:extLst>
              <a:ext uri="{FF2B5EF4-FFF2-40B4-BE49-F238E27FC236}">
                <a16:creationId xmlns:a16="http://schemas.microsoft.com/office/drawing/2014/main" id="{E0E59F2E-8E30-7B41-9130-0064178502AE}"/>
              </a:ext>
            </a:extLst>
          </p:cNvPr>
          <p:cNvSpPr/>
          <p:nvPr/>
        </p:nvSpPr>
        <p:spPr>
          <a:xfrm>
            <a:off x="3998236" y="3150062"/>
            <a:ext cx="1012426" cy="397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濕度</a:t>
            </a:r>
          </a:p>
        </p:txBody>
      </p:sp>
      <p:sp>
        <p:nvSpPr>
          <p:cNvPr id="36" name="Rounded Rectangle 35">
            <a:extLst>
              <a:ext uri="{FF2B5EF4-FFF2-40B4-BE49-F238E27FC236}">
                <a16:creationId xmlns:a16="http://schemas.microsoft.com/office/drawing/2014/main" id="{8A6AF9BB-4CF8-1742-BA40-096D6708A378}"/>
              </a:ext>
            </a:extLst>
          </p:cNvPr>
          <p:cNvSpPr/>
          <p:nvPr/>
        </p:nvSpPr>
        <p:spPr>
          <a:xfrm>
            <a:off x="8688860" y="3189099"/>
            <a:ext cx="1012426" cy="397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天氣</a:t>
            </a:r>
          </a:p>
        </p:txBody>
      </p:sp>
      <p:sp>
        <p:nvSpPr>
          <p:cNvPr id="37" name="Oval 36">
            <a:extLst>
              <a:ext uri="{FF2B5EF4-FFF2-40B4-BE49-F238E27FC236}">
                <a16:creationId xmlns:a16="http://schemas.microsoft.com/office/drawing/2014/main" id="{F45A7A8B-8C0B-8B43-889F-34E7955CCA51}"/>
              </a:ext>
            </a:extLst>
          </p:cNvPr>
          <p:cNvSpPr/>
          <p:nvPr/>
        </p:nvSpPr>
        <p:spPr>
          <a:xfrm>
            <a:off x="411890" y="451254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8" name="Oval 37">
            <a:extLst>
              <a:ext uri="{FF2B5EF4-FFF2-40B4-BE49-F238E27FC236}">
                <a16:creationId xmlns:a16="http://schemas.microsoft.com/office/drawing/2014/main" id="{AA6EDB10-98AC-A146-93BB-49C0EECBA469}"/>
              </a:ext>
            </a:extLst>
          </p:cNvPr>
          <p:cNvSpPr/>
          <p:nvPr/>
        </p:nvSpPr>
        <p:spPr>
          <a:xfrm>
            <a:off x="411890" y="3906376"/>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9" name="Rectangle 38">
            <a:extLst>
              <a:ext uri="{FF2B5EF4-FFF2-40B4-BE49-F238E27FC236}">
                <a16:creationId xmlns:a16="http://schemas.microsoft.com/office/drawing/2014/main" id="{C8365F3E-F635-F644-BA4F-B9493A5C2275}"/>
              </a:ext>
            </a:extLst>
          </p:cNvPr>
          <p:cNvSpPr/>
          <p:nvPr/>
        </p:nvSpPr>
        <p:spPr>
          <a:xfrm>
            <a:off x="832831" y="3902396"/>
            <a:ext cx="1107996" cy="369332"/>
          </a:xfrm>
          <a:prstGeom prst="rect">
            <a:avLst/>
          </a:prstGeom>
        </p:spPr>
        <p:txBody>
          <a:bodyPr wrap="none">
            <a:spAutoFit/>
          </a:bodyPr>
          <a:lstStyle/>
          <a:p>
            <a:r>
              <a:rPr lang="zh-TW" altLang="en-US" b="1" kern="0" dirty="0">
                <a:solidFill>
                  <a:srgbClr val="595959"/>
                </a:solidFill>
                <a:cs typeface="Arial"/>
              </a:rPr>
              <a:t>正常舉行</a:t>
            </a:r>
            <a:endParaRPr lang="en-TW" b="1" dirty="0"/>
          </a:p>
        </p:txBody>
      </p:sp>
      <p:sp>
        <p:nvSpPr>
          <p:cNvPr id="40" name="Rectangle 39">
            <a:extLst>
              <a:ext uri="{FF2B5EF4-FFF2-40B4-BE49-F238E27FC236}">
                <a16:creationId xmlns:a16="http://schemas.microsoft.com/office/drawing/2014/main" id="{A062021C-1CF0-D748-B927-10C5276A8BE3}"/>
              </a:ext>
            </a:extLst>
          </p:cNvPr>
          <p:cNvSpPr/>
          <p:nvPr/>
        </p:nvSpPr>
        <p:spPr>
          <a:xfrm>
            <a:off x="832831" y="4535743"/>
            <a:ext cx="1107996" cy="369332"/>
          </a:xfrm>
          <a:prstGeom prst="rect">
            <a:avLst/>
          </a:prstGeom>
        </p:spPr>
        <p:txBody>
          <a:bodyPr wrap="none">
            <a:spAutoFit/>
          </a:bodyPr>
          <a:lstStyle/>
          <a:p>
            <a:r>
              <a:rPr lang="zh-TW" altLang="en-US" b="1" kern="0" dirty="0">
                <a:solidFill>
                  <a:srgbClr val="595959"/>
                </a:solidFill>
                <a:cs typeface="Arial"/>
              </a:rPr>
              <a:t>取消舉行</a:t>
            </a:r>
            <a:endParaRPr lang="en-TW" b="1" dirty="0"/>
          </a:p>
        </p:txBody>
      </p:sp>
      <p:sp>
        <p:nvSpPr>
          <p:cNvPr id="41" name="Rectangle 40">
            <a:extLst>
              <a:ext uri="{FF2B5EF4-FFF2-40B4-BE49-F238E27FC236}">
                <a16:creationId xmlns:a16="http://schemas.microsoft.com/office/drawing/2014/main" id="{495B3CEB-7ED2-6143-AA96-F3FFB9DF254E}"/>
              </a:ext>
            </a:extLst>
          </p:cNvPr>
          <p:cNvSpPr/>
          <p:nvPr/>
        </p:nvSpPr>
        <p:spPr>
          <a:xfrm>
            <a:off x="441136" y="1180499"/>
            <a:ext cx="5602816" cy="960712"/>
          </a:xfrm>
          <a:prstGeom prst="rect">
            <a:avLst/>
          </a:prstGeom>
        </p:spPr>
        <p:txBody>
          <a:bodyPr wrap="none">
            <a:spAutoFit/>
          </a:bodyPr>
          <a:lstStyle/>
          <a:p>
            <a:pPr marL="285750" indent="-285750">
              <a:lnSpc>
                <a:spcPct val="150000"/>
              </a:lnSpc>
              <a:buFont typeface="Arial" panose="020B0604020202020204" pitchFamily="34" charset="0"/>
              <a:buChar char="•"/>
            </a:pPr>
            <a:r>
              <a:rPr lang="en-TW" sz="2000" kern="0" dirty="0">
                <a:solidFill>
                  <a:srgbClr val="595959"/>
                </a:solidFill>
                <a:cs typeface="Arial"/>
              </a:rPr>
              <a:t>決策樹以</a:t>
            </a:r>
            <a:r>
              <a:rPr lang="zh-TW" altLang="en-US" sz="2000" kern="0" dirty="0">
                <a:solidFill>
                  <a:srgbClr val="595959"/>
                </a:solidFill>
                <a:cs typeface="Arial"/>
              </a:rPr>
              <a:t>貪婪法則來決定每一層要問什麼問題</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en-TW" sz="2000" kern="0" dirty="0">
                <a:solidFill>
                  <a:srgbClr val="595959"/>
                </a:solidFill>
                <a:cs typeface="Arial"/>
              </a:rPr>
              <a:t>尋找最有利的特徵可以快速的做分類</a:t>
            </a:r>
          </a:p>
        </p:txBody>
      </p:sp>
    </p:spTree>
    <p:extLst>
      <p:ext uri="{BB962C8B-B14F-4D97-AF65-F5344CB8AC3E}">
        <p14:creationId xmlns:p14="http://schemas.microsoft.com/office/powerpoint/2010/main" val="145131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65AD3-5F0E-6F4E-9FB9-1E844A14F5D9}"/>
              </a:ext>
            </a:extLst>
          </p:cNvPr>
          <p:cNvSpPr>
            <a:spLocks noGrp="1"/>
          </p:cNvSpPr>
          <p:nvPr>
            <p:ph type="body" sz="quarter" idx="10"/>
          </p:nvPr>
        </p:nvSpPr>
        <p:spPr/>
        <p:txBody>
          <a:bodyPr/>
          <a:lstStyle/>
          <a:p>
            <a:r>
              <a:rPr lang="en-TW" dirty="0"/>
              <a:t>決策樹的混亂評估指標</a:t>
            </a:r>
          </a:p>
        </p:txBody>
      </p:sp>
      <p:sp>
        <p:nvSpPr>
          <p:cNvPr id="3" name="Rectangle 2">
            <a:extLst>
              <a:ext uri="{FF2B5EF4-FFF2-40B4-BE49-F238E27FC236}">
                <a16:creationId xmlns:a16="http://schemas.microsoft.com/office/drawing/2014/main" id="{7A42A989-9DED-DF4F-AF41-A0A2471F8456}"/>
              </a:ext>
            </a:extLst>
          </p:cNvPr>
          <p:cNvSpPr/>
          <p:nvPr/>
        </p:nvSpPr>
        <p:spPr>
          <a:xfrm>
            <a:off x="833039" y="1378464"/>
            <a:ext cx="5724644" cy="461665"/>
          </a:xfrm>
          <a:prstGeom prst="rect">
            <a:avLst/>
          </a:prstGeom>
        </p:spPr>
        <p:txBody>
          <a:bodyPr wrap="none">
            <a:spAutoFit/>
          </a:bodyPr>
          <a:lstStyle/>
          <a:p>
            <a:r>
              <a:rPr lang="zh-TW" altLang="en-US" sz="2400" kern="0" dirty="0">
                <a:solidFill>
                  <a:srgbClr val="595959"/>
                </a:solidFill>
                <a:cs typeface="Arial"/>
              </a:rPr>
              <a:t>我們需要客觀的標準來決定決策樹的分支</a:t>
            </a:r>
            <a:endParaRPr lang="en-TW" sz="2400" kern="0" dirty="0">
              <a:solidFill>
                <a:srgbClr val="595959"/>
              </a:solidFill>
              <a:cs typeface="Arial"/>
            </a:endParaRPr>
          </a:p>
        </p:txBody>
      </p:sp>
      <p:sp>
        <p:nvSpPr>
          <p:cNvPr id="4" name="Rectangle 3">
            <a:extLst>
              <a:ext uri="{FF2B5EF4-FFF2-40B4-BE49-F238E27FC236}">
                <a16:creationId xmlns:a16="http://schemas.microsoft.com/office/drawing/2014/main" id="{49084856-4960-C640-80F0-43539D1939A9}"/>
              </a:ext>
            </a:extLst>
          </p:cNvPr>
          <p:cNvSpPr/>
          <p:nvPr/>
        </p:nvSpPr>
        <p:spPr>
          <a:xfrm>
            <a:off x="833039" y="2107512"/>
            <a:ext cx="6202339" cy="1881925"/>
          </a:xfrm>
          <a:prstGeom prst="rect">
            <a:avLst/>
          </a:prstGeom>
        </p:spPr>
        <p:txBody>
          <a:bodyPr wrap="none">
            <a:spAutoFit/>
          </a:bodyPr>
          <a:lstStyle/>
          <a:p>
            <a:pPr indent="-285750">
              <a:lnSpc>
                <a:spcPct val="150000"/>
              </a:lnSpc>
              <a:buFont typeface="Arial" panose="020B0604020202020204" pitchFamily="34" charset="0"/>
              <a:buChar char="•"/>
            </a:pPr>
            <a:r>
              <a:rPr lang="en-TW" sz="2000" kern="0" dirty="0">
                <a:solidFill>
                  <a:srgbClr val="595959"/>
                </a:solidFill>
                <a:cs typeface="Arial"/>
              </a:rPr>
              <a:t>Information gain (</a:t>
            </a:r>
            <a:r>
              <a:rPr lang="zh-TW" altLang="en-US" sz="2000" kern="0" dirty="0">
                <a:solidFill>
                  <a:srgbClr val="595959"/>
                </a:solidFill>
                <a:cs typeface="Arial"/>
              </a:rPr>
              <a:t>資訊獲利</a:t>
            </a:r>
            <a:r>
              <a:rPr lang="en-US" altLang="zh-TW" sz="2000" kern="0" dirty="0">
                <a:solidFill>
                  <a:srgbClr val="595959"/>
                </a:solidFill>
                <a:cs typeface="Arial"/>
              </a:rPr>
              <a:t>)</a:t>
            </a:r>
            <a:r>
              <a:rPr lang="zh-TW" altLang="en-US" sz="2000" kern="0" dirty="0">
                <a:solidFill>
                  <a:srgbClr val="595959"/>
                </a:solidFill>
                <a:cs typeface="Arial"/>
              </a:rPr>
              <a:t> </a:t>
            </a:r>
            <a:endParaRPr lang="en-US" altLang="zh-TW" sz="2000" kern="0" dirty="0">
              <a:solidFill>
                <a:srgbClr val="595959"/>
              </a:solidFill>
              <a:cs typeface="Arial"/>
            </a:endParaRPr>
          </a:p>
          <a:p>
            <a:pPr indent="-285750">
              <a:lnSpc>
                <a:spcPct val="150000"/>
              </a:lnSpc>
              <a:buFont typeface="Arial" panose="020B0604020202020204" pitchFamily="34" charset="0"/>
              <a:buChar char="•"/>
            </a:pPr>
            <a:r>
              <a:rPr lang="en-TW" sz="2000" kern="0" dirty="0">
                <a:solidFill>
                  <a:srgbClr val="595959"/>
                </a:solidFill>
                <a:cs typeface="Arial"/>
              </a:rPr>
              <a:t>Gain ratio (</a:t>
            </a:r>
            <a:r>
              <a:rPr lang="zh-TW" altLang="en-US" sz="2000" kern="0" dirty="0">
                <a:solidFill>
                  <a:srgbClr val="595959"/>
                </a:solidFill>
                <a:cs typeface="Arial"/>
              </a:rPr>
              <a:t>吉尼獲利</a:t>
            </a:r>
            <a:r>
              <a:rPr lang="en-US" altLang="zh-TW" sz="2000" kern="0" dirty="0">
                <a:solidFill>
                  <a:srgbClr val="595959"/>
                </a:solidFill>
                <a:cs typeface="Arial"/>
              </a:rPr>
              <a:t>)</a:t>
            </a:r>
            <a:endParaRPr lang="en-TW" sz="2000" kern="0" dirty="0">
              <a:solidFill>
                <a:srgbClr val="595959"/>
              </a:solidFill>
              <a:cs typeface="Arial"/>
            </a:endParaRPr>
          </a:p>
          <a:p>
            <a:pPr indent="-285750">
              <a:lnSpc>
                <a:spcPct val="150000"/>
              </a:lnSpc>
              <a:buFont typeface="Arial" panose="020B0604020202020204" pitchFamily="34" charset="0"/>
              <a:buChar char="•"/>
            </a:pPr>
            <a:r>
              <a:rPr lang="en-TW" sz="2000" kern="0" dirty="0">
                <a:solidFill>
                  <a:srgbClr val="595959"/>
                </a:solidFill>
                <a:cs typeface="Arial"/>
              </a:rPr>
              <a:t>Gini index</a:t>
            </a:r>
            <a:r>
              <a:rPr lang="zh-TW" altLang="en-US" sz="2000" kern="0" dirty="0">
                <a:solidFill>
                  <a:srgbClr val="595959"/>
                </a:solidFill>
                <a:cs typeface="Arial"/>
              </a:rPr>
              <a:t> </a:t>
            </a:r>
            <a:r>
              <a:rPr lang="en-US" altLang="zh-TW" sz="2000" kern="0" dirty="0">
                <a:solidFill>
                  <a:srgbClr val="595959"/>
                </a:solidFill>
                <a:cs typeface="Arial"/>
              </a:rPr>
              <a:t>(</a:t>
            </a:r>
            <a:r>
              <a:rPr lang="zh-TW" altLang="en-US" sz="2000" kern="0" dirty="0">
                <a:solidFill>
                  <a:srgbClr val="595959"/>
                </a:solidFill>
                <a:cs typeface="Arial"/>
              </a:rPr>
              <a:t>吉尼係數</a:t>
            </a:r>
            <a:r>
              <a:rPr lang="en-US" altLang="zh-TW" sz="2000" kern="0" dirty="0">
                <a:solidFill>
                  <a:srgbClr val="595959"/>
                </a:solidFill>
                <a:cs typeface="Arial"/>
              </a:rPr>
              <a:t>)  =</a:t>
            </a:r>
            <a:r>
              <a:rPr lang="zh-TW" altLang="en-US" sz="2000" kern="0" dirty="0">
                <a:solidFill>
                  <a:srgbClr val="595959"/>
                </a:solidFill>
                <a:cs typeface="Arial"/>
              </a:rPr>
              <a:t> </a:t>
            </a:r>
            <a:r>
              <a:rPr lang="en-US" sz="2000" kern="0" dirty="0">
                <a:solidFill>
                  <a:srgbClr val="595959"/>
                </a:solidFill>
                <a:cs typeface="Arial"/>
              </a:rPr>
              <a:t>Gini Impurity (</a:t>
            </a:r>
            <a:r>
              <a:rPr lang="zh-TW" altLang="en-US" sz="2000" kern="0" dirty="0">
                <a:solidFill>
                  <a:srgbClr val="595959"/>
                </a:solidFill>
                <a:cs typeface="Arial"/>
              </a:rPr>
              <a:t>吉尼不純度</a:t>
            </a:r>
            <a:r>
              <a:rPr lang="en-US" altLang="zh-TW" sz="2000" kern="0" dirty="0">
                <a:solidFill>
                  <a:srgbClr val="595959"/>
                </a:solidFill>
                <a:cs typeface="Arial"/>
              </a:rPr>
              <a:t>)</a:t>
            </a:r>
            <a:endParaRPr lang="en-TW" sz="2000" kern="0" dirty="0">
              <a:solidFill>
                <a:srgbClr val="595959"/>
              </a:solidFill>
              <a:cs typeface="Arial"/>
            </a:endParaRPr>
          </a:p>
          <a:p>
            <a:pPr indent="-285750">
              <a:lnSpc>
                <a:spcPct val="150000"/>
              </a:lnSpc>
              <a:buFont typeface="Arial" panose="020B0604020202020204" pitchFamily="34" charset="0"/>
              <a:buChar char="•"/>
            </a:pPr>
            <a:endParaRPr lang="en-TW" sz="2000" kern="0" dirty="0">
              <a:solidFill>
                <a:srgbClr val="595959"/>
              </a:solidFill>
              <a:cs typeface="Arial"/>
            </a:endParaRPr>
          </a:p>
        </p:txBody>
      </p:sp>
    </p:spTree>
    <p:extLst>
      <p:ext uri="{BB962C8B-B14F-4D97-AF65-F5344CB8AC3E}">
        <p14:creationId xmlns:p14="http://schemas.microsoft.com/office/powerpoint/2010/main" val="2090097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7FB5C7-1E16-144A-B3ED-A33DC7CC9D34}"/>
              </a:ext>
            </a:extLst>
          </p:cNvPr>
          <p:cNvSpPr>
            <a:spLocks noGrp="1"/>
          </p:cNvSpPr>
          <p:nvPr>
            <p:ph type="body" sz="quarter" idx="10"/>
          </p:nvPr>
        </p:nvSpPr>
        <p:spPr>
          <a:xfrm>
            <a:off x="992875" y="245402"/>
            <a:ext cx="9315782" cy="590931"/>
          </a:xfrm>
        </p:spPr>
        <p:txBody>
          <a:bodyPr/>
          <a:lstStyle/>
          <a:p>
            <a:r>
              <a:rPr lang="en-TW" dirty="0"/>
              <a:t>評估分割資訊量</a:t>
            </a:r>
          </a:p>
        </p:txBody>
      </p:sp>
      <p:sp>
        <p:nvSpPr>
          <p:cNvPr id="3" name="Rectangle 2">
            <a:extLst>
              <a:ext uri="{FF2B5EF4-FFF2-40B4-BE49-F238E27FC236}">
                <a16:creationId xmlns:a16="http://schemas.microsoft.com/office/drawing/2014/main" id="{95A96A76-F09E-624D-8903-BED39E41C00B}"/>
              </a:ext>
            </a:extLst>
          </p:cNvPr>
          <p:cNvSpPr/>
          <p:nvPr/>
        </p:nvSpPr>
        <p:spPr>
          <a:xfrm>
            <a:off x="782239" y="1834081"/>
            <a:ext cx="4443845" cy="830997"/>
          </a:xfrm>
          <a:prstGeom prst="rect">
            <a:avLst/>
          </a:prstGeom>
        </p:spPr>
        <p:txBody>
          <a:bodyPr wrap="none">
            <a:spAutoFit/>
          </a:bodyPr>
          <a:lstStyle/>
          <a:p>
            <a:pPr lvl="1" indent="-285750">
              <a:buFont typeface="Arial" panose="020B0604020202020204" pitchFamily="34" charset="0"/>
              <a:buChar char="•"/>
            </a:pPr>
            <a:r>
              <a:rPr lang="zh-TW" altLang="en-US" sz="2400" kern="0" dirty="0">
                <a:solidFill>
                  <a:srgbClr val="595959"/>
                </a:solidFill>
                <a:cs typeface="Arial"/>
              </a:rPr>
              <a:t>資訊獲利 </a:t>
            </a:r>
            <a:r>
              <a:rPr lang="en-US" altLang="zh-TW" sz="2400" kern="0" dirty="0">
                <a:solidFill>
                  <a:srgbClr val="595959"/>
                </a:solidFill>
                <a:cs typeface="Arial"/>
              </a:rPr>
              <a:t>(Information Gain)</a:t>
            </a:r>
          </a:p>
          <a:p>
            <a:pPr lvl="1" indent="-285750">
              <a:buFont typeface="Arial" panose="020B0604020202020204" pitchFamily="34" charset="0"/>
              <a:buChar char="•"/>
            </a:pPr>
            <a:r>
              <a:rPr lang="en-US" sz="2400" kern="0" dirty="0">
                <a:solidFill>
                  <a:srgbClr val="595959"/>
                </a:solidFill>
                <a:cs typeface="Arial"/>
              </a:rPr>
              <a:t>Gini</a:t>
            </a:r>
            <a:r>
              <a:rPr lang="zh-TW" altLang="en-US" sz="2400" kern="0" dirty="0">
                <a:solidFill>
                  <a:srgbClr val="595959"/>
                </a:solidFill>
                <a:cs typeface="Arial"/>
              </a:rPr>
              <a:t>不純度 </a:t>
            </a:r>
            <a:r>
              <a:rPr lang="en-US" altLang="zh-TW" sz="2400" kern="0" dirty="0">
                <a:solidFill>
                  <a:srgbClr val="595959"/>
                </a:solidFill>
                <a:cs typeface="Arial"/>
              </a:rPr>
              <a:t>(</a:t>
            </a:r>
            <a:r>
              <a:rPr lang="en-US" sz="2400" kern="0" dirty="0">
                <a:solidFill>
                  <a:srgbClr val="595959"/>
                </a:solidFill>
                <a:cs typeface="Arial"/>
              </a:rPr>
              <a:t>Gini Impurity)</a:t>
            </a:r>
            <a:endParaRPr lang="en-TW" sz="2400" kern="0" dirty="0">
              <a:solidFill>
                <a:srgbClr val="595959"/>
              </a:solidFill>
              <a:cs typeface="Arial"/>
            </a:endParaRPr>
          </a:p>
        </p:txBody>
      </p:sp>
      <p:pic>
        <p:nvPicPr>
          <p:cNvPr id="4" name="Google Shape;386;p62">
            <a:extLst>
              <a:ext uri="{FF2B5EF4-FFF2-40B4-BE49-F238E27FC236}">
                <a16:creationId xmlns:a16="http://schemas.microsoft.com/office/drawing/2014/main" id="{D40EDB69-3AEA-534B-8D42-5498DDF865EA}"/>
              </a:ext>
            </a:extLst>
          </p:cNvPr>
          <p:cNvPicPr preferRelativeResize="0"/>
          <p:nvPr/>
        </p:nvPicPr>
        <p:blipFill rotWithShape="1">
          <a:blip r:embed="rId3">
            <a:alphaModFix/>
          </a:blip>
          <a:srcRect/>
          <a:stretch/>
        </p:blipFill>
        <p:spPr>
          <a:xfrm>
            <a:off x="3018660" y="3355795"/>
            <a:ext cx="3950552" cy="944356"/>
          </a:xfrm>
          <a:prstGeom prst="rect">
            <a:avLst/>
          </a:prstGeom>
          <a:noFill/>
          <a:ln>
            <a:noFill/>
          </a:ln>
        </p:spPr>
      </p:pic>
      <p:pic>
        <p:nvPicPr>
          <p:cNvPr id="5" name="Google Shape;387;p62">
            <a:extLst>
              <a:ext uri="{FF2B5EF4-FFF2-40B4-BE49-F238E27FC236}">
                <a16:creationId xmlns:a16="http://schemas.microsoft.com/office/drawing/2014/main" id="{EB8570AB-7694-1049-AC5B-5650BA575621}"/>
              </a:ext>
            </a:extLst>
          </p:cNvPr>
          <p:cNvPicPr preferRelativeResize="0"/>
          <p:nvPr/>
        </p:nvPicPr>
        <p:blipFill rotWithShape="1">
          <a:blip r:embed="rId4">
            <a:alphaModFix/>
          </a:blip>
          <a:srcRect/>
          <a:stretch/>
        </p:blipFill>
        <p:spPr>
          <a:xfrm>
            <a:off x="3018660" y="4551238"/>
            <a:ext cx="2613756" cy="944361"/>
          </a:xfrm>
          <a:prstGeom prst="rect">
            <a:avLst/>
          </a:prstGeom>
          <a:noFill/>
          <a:ln>
            <a:noFill/>
          </a:ln>
        </p:spPr>
      </p:pic>
      <p:sp>
        <p:nvSpPr>
          <p:cNvPr id="6" name="Rectangle 5">
            <a:extLst>
              <a:ext uri="{FF2B5EF4-FFF2-40B4-BE49-F238E27FC236}">
                <a16:creationId xmlns:a16="http://schemas.microsoft.com/office/drawing/2014/main" id="{4523EBB7-5DD7-C349-B2D7-8ED6C74B5281}"/>
              </a:ext>
            </a:extLst>
          </p:cNvPr>
          <p:cNvSpPr/>
          <p:nvPr/>
        </p:nvSpPr>
        <p:spPr>
          <a:xfrm>
            <a:off x="878574" y="1308428"/>
            <a:ext cx="10068825" cy="400110"/>
          </a:xfrm>
          <a:prstGeom prst="rect">
            <a:avLst/>
          </a:prstGeom>
        </p:spPr>
        <p:txBody>
          <a:bodyPr wrap="square">
            <a:spAutoFit/>
          </a:bodyPr>
          <a:lstStyle/>
          <a:p>
            <a:r>
              <a:rPr lang="zh-TW" altLang="en-US" sz="2000" kern="0" dirty="0">
                <a:solidFill>
                  <a:srgbClr val="595959"/>
                </a:solidFill>
                <a:cs typeface="Arial"/>
                <a:sym typeface="Arial"/>
              </a:rPr>
              <a:t>透過從訓練資料找出規則，讓每一個決策能夠使訊息增益最大化。</a:t>
            </a:r>
            <a:endParaRPr lang="en-TW" sz="2000" kern="0" dirty="0">
              <a:solidFill>
                <a:srgbClr val="595959"/>
              </a:solidFill>
              <a:cs typeface="Arial"/>
            </a:endParaRPr>
          </a:p>
        </p:txBody>
      </p:sp>
    </p:spTree>
    <p:extLst>
      <p:ext uri="{BB962C8B-B14F-4D97-AF65-F5344CB8AC3E}">
        <p14:creationId xmlns:p14="http://schemas.microsoft.com/office/powerpoint/2010/main" val="88966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FEF48B-9B94-F748-B978-B5716105266C}"/>
              </a:ext>
            </a:extLst>
          </p:cNvPr>
          <p:cNvSpPr>
            <a:spLocks noGrp="1"/>
          </p:cNvSpPr>
          <p:nvPr>
            <p:ph type="body" sz="quarter" idx="10"/>
          </p:nvPr>
        </p:nvSpPr>
        <p:spPr/>
        <p:txBody>
          <a:bodyPr/>
          <a:lstStyle/>
          <a:p>
            <a:r>
              <a:rPr lang="en-TW" dirty="0"/>
              <a:t>決策樹演算法流程</a:t>
            </a:r>
          </a:p>
        </p:txBody>
      </p:sp>
      <p:sp>
        <p:nvSpPr>
          <p:cNvPr id="3" name="Rectangle 2">
            <a:extLst>
              <a:ext uri="{FF2B5EF4-FFF2-40B4-BE49-F238E27FC236}">
                <a16:creationId xmlns:a16="http://schemas.microsoft.com/office/drawing/2014/main" id="{DC097968-C925-8B43-960E-2F6D0CF7BAFC}"/>
              </a:ext>
            </a:extLst>
          </p:cNvPr>
          <p:cNvSpPr/>
          <p:nvPr/>
        </p:nvSpPr>
        <p:spPr>
          <a:xfrm>
            <a:off x="992875" y="1652538"/>
            <a:ext cx="6096000" cy="2308324"/>
          </a:xfrm>
          <a:prstGeom prst="rect">
            <a:avLst/>
          </a:prstGeom>
        </p:spPr>
        <p:txBody>
          <a:bodyPr>
            <a:spAutoFit/>
          </a:bodyPr>
          <a:lstStyle/>
          <a:p>
            <a:pPr marL="342900" indent="-342900">
              <a:buFont typeface="+mj-lt"/>
              <a:buAutoNum type="arabicPeriod"/>
            </a:pPr>
            <a:r>
              <a:rPr lang="zh-TW" altLang="en-US" dirty="0">
                <a:solidFill>
                  <a:srgbClr val="61605E"/>
                </a:solidFill>
                <a:latin typeface="Arial" panose="020B0604020202020204" pitchFamily="34" charset="0"/>
              </a:rPr>
              <a:t>選出分類能力最好的屬性做為樹的內部節點</a:t>
            </a:r>
            <a:endParaRPr lang="en-US" altLang="zh-TW" dirty="0">
              <a:solidFill>
                <a:srgbClr val="61605E"/>
              </a:solidFill>
              <a:latin typeface="Arial" panose="020B0604020202020204" pitchFamily="34" charset="0"/>
            </a:endParaRPr>
          </a:p>
          <a:p>
            <a:pPr marL="342900" indent="-342900">
              <a:buFont typeface="+mj-lt"/>
              <a:buAutoNum type="arabicPeriod"/>
            </a:pPr>
            <a:r>
              <a:rPr lang="zh-TW" altLang="en-US" dirty="0"/>
              <a:t>將內部節點的所有不同資料產生出對應的分支</a:t>
            </a:r>
            <a:endParaRPr lang="en-TW" dirty="0"/>
          </a:p>
          <a:p>
            <a:endParaRPr lang="en-TW" dirty="0"/>
          </a:p>
          <a:p>
            <a:endParaRPr lang="en-TW" dirty="0"/>
          </a:p>
          <a:p>
            <a:r>
              <a:rPr lang="en-US" altLang="zh-TW" dirty="0"/>
              <a:t>1. </a:t>
            </a:r>
            <a:r>
              <a:rPr lang="zh-TW" altLang="en-US" dirty="0"/>
              <a:t>使用屬性計算與之相關的樣本熵值</a:t>
            </a:r>
          </a:p>
          <a:p>
            <a:r>
              <a:rPr lang="en-US" altLang="zh-TW" dirty="0"/>
              <a:t>2. </a:t>
            </a:r>
            <a:r>
              <a:rPr lang="zh-TW" altLang="en-US" dirty="0"/>
              <a:t>選取其中熵值最小的屬性</a:t>
            </a:r>
            <a:r>
              <a:rPr lang="en-US" altLang="zh-TW" dirty="0"/>
              <a:t>(</a:t>
            </a:r>
            <a:r>
              <a:rPr lang="zh-TW" altLang="en-US" dirty="0"/>
              <a:t>資訊獲利最大</a:t>
            </a:r>
            <a:r>
              <a:rPr lang="en-US" altLang="zh-TW" dirty="0"/>
              <a:t>)</a:t>
            </a:r>
          </a:p>
          <a:p>
            <a:r>
              <a:rPr lang="en-US" altLang="zh-TW" dirty="0"/>
              <a:t>3. </a:t>
            </a:r>
            <a:r>
              <a:rPr lang="zh-TW" altLang="en-US" dirty="0"/>
              <a:t>生成包含該屬性的節點</a:t>
            </a:r>
          </a:p>
          <a:p>
            <a:r>
              <a:rPr lang="en-US" altLang="zh-TW" dirty="0"/>
              <a:t>4. </a:t>
            </a:r>
            <a:r>
              <a:rPr lang="zh-TW" altLang="en-US" dirty="0"/>
              <a:t>遞迴直到終止</a:t>
            </a:r>
          </a:p>
        </p:txBody>
      </p:sp>
    </p:spTree>
    <p:extLst>
      <p:ext uri="{BB962C8B-B14F-4D97-AF65-F5344CB8AC3E}">
        <p14:creationId xmlns:p14="http://schemas.microsoft.com/office/powerpoint/2010/main" val="10710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EA14BB4-12AD-E049-9A81-044A423FA352}"/>
              </a:ext>
            </a:extLst>
          </p:cNvPr>
          <p:cNvSpPr/>
          <p:nvPr/>
        </p:nvSpPr>
        <p:spPr>
          <a:xfrm>
            <a:off x="596900" y="4593449"/>
            <a:ext cx="6159500" cy="1083711"/>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 name="Text Placeholder 1">
            <a:extLst>
              <a:ext uri="{FF2B5EF4-FFF2-40B4-BE49-F238E27FC236}">
                <a16:creationId xmlns:a16="http://schemas.microsoft.com/office/drawing/2014/main" id="{D3C7A5A3-5BDC-5848-95B4-4D9E630171B2}"/>
              </a:ext>
            </a:extLst>
          </p:cNvPr>
          <p:cNvSpPr>
            <a:spLocks noGrp="1"/>
          </p:cNvSpPr>
          <p:nvPr>
            <p:ph type="body" sz="quarter" idx="10"/>
          </p:nvPr>
        </p:nvSpPr>
        <p:spPr>
          <a:xfrm>
            <a:off x="992875" y="245402"/>
            <a:ext cx="9315782" cy="590931"/>
          </a:xfrm>
        </p:spPr>
        <p:txBody>
          <a:bodyPr/>
          <a:lstStyle/>
          <a:p>
            <a:r>
              <a:rPr lang="zh-TW" altLang="en-US" dirty="0"/>
              <a:t>熵 </a:t>
            </a:r>
            <a:r>
              <a:rPr lang="en-US" altLang="zh-TW" dirty="0"/>
              <a:t>(</a:t>
            </a:r>
            <a:r>
              <a:rPr lang="en-US" dirty="0"/>
              <a:t>Entropy)</a:t>
            </a:r>
          </a:p>
        </p:txBody>
      </p:sp>
      <p:sp>
        <p:nvSpPr>
          <p:cNvPr id="3" name="Rectangle 2">
            <a:extLst>
              <a:ext uri="{FF2B5EF4-FFF2-40B4-BE49-F238E27FC236}">
                <a16:creationId xmlns:a16="http://schemas.microsoft.com/office/drawing/2014/main" id="{E24BB171-D701-3942-B158-022BF551916E}"/>
              </a:ext>
            </a:extLst>
          </p:cNvPr>
          <p:cNvSpPr/>
          <p:nvPr/>
        </p:nvSpPr>
        <p:spPr>
          <a:xfrm>
            <a:off x="943200" y="1455908"/>
            <a:ext cx="3476400" cy="707886"/>
          </a:xfrm>
          <a:prstGeom prst="rect">
            <a:avLst/>
          </a:prstGeom>
        </p:spPr>
        <p:txBody>
          <a:bodyPr wrap="square">
            <a:spAutoFit/>
          </a:bodyPr>
          <a:lstStyle/>
          <a:p>
            <a:r>
              <a:rPr lang="en-US" sz="2000" b="1" dirty="0">
                <a:solidFill>
                  <a:srgbClr val="000000"/>
                </a:solidFill>
                <a:latin typeface="Karla"/>
              </a:rPr>
              <a:t>Entropy =</a:t>
            </a:r>
            <a:r>
              <a:rPr lang="en-US" sz="2000" dirty="0">
                <a:latin typeface="STIXGeneral-Regular" pitchFamily="2" charset="2"/>
              </a:rPr>
              <a:t> −∑ </a:t>
            </a:r>
            <a:r>
              <a:rPr lang="en-US" sz="2000" dirty="0" err="1">
                <a:latin typeface="+mj-lt"/>
              </a:rPr>
              <a:t>p</a:t>
            </a:r>
            <a:r>
              <a:rPr lang="en-US" sz="2000" i="1" baseline="-25000" dirty="0" err="1">
                <a:latin typeface="+mj-lt"/>
              </a:rPr>
              <a:t>j</a:t>
            </a:r>
            <a:r>
              <a:rPr lang="en-US" sz="2000" i="1" baseline="-25000" dirty="0">
                <a:latin typeface="+mj-lt"/>
              </a:rPr>
              <a:t> </a:t>
            </a:r>
            <a:r>
              <a:rPr lang="en-US" sz="2000" dirty="0">
                <a:latin typeface="+mj-lt"/>
              </a:rPr>
              <a:t>log</a:t>
            </a:r>
            <a:r>
              <a:rPr lang="en-US" sz="2000" baseline="-25000" dirty="0">
                <a:latin typeface="+mj-lt"/>
              </a:rPr>
              <a:t>2 </a:t>
            </a:r>
            <a:r>
              <a:rPr lang="en-US" sz="2000" dirty="0" err="1">
                <a:latin typeface="+mj-lt"/>
              </a:rPr>
              <a:t>p</a:t>
            </a:r>
            <a:r>
              <a:rPr lang="en-US" sz="2000" i="1" baseline="-25000" dirty="0" err="1">
                <a:latin typeface="+mj-lt"/>
              </a:rPr>
              <a:t>j</a:t>
            </a:r>
            <a:r>
              <a:rPr lang="en-US" sz="2000" i="1" baseline="-25000" dirty="0">
                <a:latin typeface="+mj-lt"/>
              </a:rPr>
              <a:t> </a:t>
            </a:r>
            <a:br>
              <a:rPr lang="en-US" sz="2000" dirty="0"/>
            </a:br>
            <a:endParaRPr lang="en-TW" sz="2000" dirty="0"/>
          </a:p>
        </p:txBody>
      </p:sp>
      <p:sp>
        <p:nvSpPr>
          <p:cNvPr id="4" name="Rectangle 3">
            <a:extLst>
              <a:ext uri="{FF2B5EF4-FFF2-40B4-BE49-F238E27FC236}">
                <a16:creationId xmlns:a16="http://schemas.microsoft.com/office/drawing/2014/main" id="{8823204E-EA24-B943-BF66-25D4A88F01F2}"/>
              </a:ext>
            </a:extLst>
          </p:cNvPr>
          <p:cNvSpPr/>
          <p:nvPr/>
        </p:nvSpPr>
        <p:spPr>
          <a:xfrm>
            <a:off x="943200" y="2317771"/>
            <a:ext cx="4780861" cy="400110"/>
          </a:xfrm>
          <a:prstGeom prst="rect">
            <a:avLst/>
          </a:prstGeom>
        </p:spPr>
        <p:txBody>
          <a:bodyPr wrap="none">
            <a:spAutoFit/>
          </a:bodyPr>
          <a:lstStyle/>
          <a:p>
            <a:r>
              <a:rPr lang="en-US" sz="2000" b="1" dirty="0">
                <a:solidFill>
                  <a:srgbClr val="000000"/>
                </a:solidFill>
                <a:latin typeface="Karla"/>
              </a:rPr>
              <a:t>Information Gain =</a:t>
            </a:r>
            <a:r>
              <a:rPr lang="en-US" sz="2000" dirty="0">
                <a:solidFill>
                  <a:srgbClr val="000000"/>
                </a:solidFill>
                <a:latin typeface="Karla"/>
              </a:rPr>
              <a:t> </a:t>
            </a:r>
            <a:r>
              <a:rPr lang="en-US" sz="2000" dirty="0">
                <a:solidFill>
                  <a:srgbClr val="000000"/>
                </a:solidFill>
                <a:latin typeface="+mj-lt"/>
              </a:rPr>
              <a:t> -p * log</a:t>
            </a:r>
            <a:r>
              <a:rPr lang="en-US" sz="2000" baseline="-25000" dirty="0">
                <a:solidFill>
                  <a:srgbClr val="000000"/>
                </a:solidFill>
                <a:latin typeface="+mj-lt"/>
              </a:rPr>
              <a:t>2</a:t>
            </a:r>
            <a:r>
              <a:rPr lang="en-US" sz="2000" dirty="0">
                <a:solidFill>
                  <a:srgbClr val="000000"/>
                </a:solidFill>
                <a:latin typeface="+mj-lt"/>
              </a:rPr>
              <a:t> p – q * log</a:t>
            </a:r>
            <a:r>
              <a:rPr lang="en-US" sz="2000" baseline="-25000" dirty="0">
                <a:solidFill>
                  <a:srgbClr val="000000"/>
                </a:solidFill>
                <a:latin typeface="+mj-lt"/>
              </a:rPr>
              <a:t>2</a:t>
            </a:r>
            <a:r>
              <a:rPr lang="en-US" sz="2000" dirty="0">
                <a:solidFill>
                  <a:srgbClr val="000000"/>
                </a:solidFill>
                <a:latin typeface="+mj-lt"/>
              </a:rPr>
              <a:t>q</a:t>
            </a:r>
          </a:p>
        </p:txBody>
      </p:sp>
      <p:sp>
        <p:nvSpPr>
          <p:cNvPr id="5" name="Rectangle 4">
            <a:extLst>
              <a:ext uri="{FF2B5EF4-FFF2-40B4-BE49-F238E27FC236}">
                <a16:creationId xmlns:a16="http://schemas.microsoft.com/office/drawing/2014/main" id="{04B777F6-60D3-894C-870D-A64C54DF6261}"/>
              </a:ext>
            </a:extLst>
          </p:cNvPr>
          <p:cNvSpPr/>
          <p:nvPr/>
        </p:nvSpPr>
        <p:spPr>
          <a:xfrm>
            <a:off x="943200" y="3123956"/>
            <a:ext cx="6096000" cy="369332"/>
          </a:xfrm>
          <a:prstGeom prst="rect">
            <a:avLst/>
          </a:prstGeom>
        </p:spPr>
        <p:txBody>
          <a:bodyPr>
            <a:spAutoFit/>
          </a:bodyPr>
          <a:lstStyle/>
          <a:p>
            <a:r>
              <a:rPr lang="en-US" dirty="0">
                <a:solidFill>
                  <a:srgbClr val="000000"/>
                </a:solidFill>
                <a:latin typeface="Karla"/>
              </a:rPr>
              <a:t>p：</a:t>
            </a:r>
            <a:r>
              <a:rPr lang="zh-TW" altLang="en-US" dirty="0">
                <a:solidFill>
                  <a:srgbClr val="000000"/>
                </a:solidFill>
                <a:latin typeface="Karla"/>
              </a:rPr>
              <a:t>是的機率    </a:t>
            </a:r>
            <a:r>
              <a:rPr lang="en-US" dirty="0">
                <a:solidFill>
                  <a:srgbClr val="000000"/>
                </a:solidFill>
                <a:latin typeface="Karla"/>
              </a:rPr>
              <a:t>q：</a:t>
            </a:r>
            <a:r>
              <a:rPr lang="zh-TW" altLang="en-US" dirty="0">
                <a:solidFill>
                  <a:srgbClr val="000000"/>
                </a:solidFill>
                <a:latin typeface="Karla"/>
              </a:rPr>
              <a:t>否的機率</a:t>
            </a:r>
            <a:endParaRPr lang="en-TW" dirty="0"/>
          </a:p>
        </p:txBody>
      </p:sp>
      <p:sp>
        <p:nvSpPr>
          <p:cNvPr id="8" name="Rectangle 7">
            <a:extLst>
              <a:ext uri="{FF2B5EF4-FFF2-40B4-BE49-F238E27FC236}">
                <a16:creationId xmlns:a16="http://schemas.microsoft.com/office/drawing/2014/main" id="{1F2AD5BF-8DAD-C642-9655-B3D78B122548}"/>
              </a:ext>
            </a:extLst>
          </p:cNvPr>
          <p:cNvSpPr/>
          <p:nvPr/>
        </p:nvSpPr>
        <p:spPr>
          <a:xfrm>
            <a:off x="8540994" y="71069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EA422F99-6982-FA41-B37A-88C8D47548FC}"/>
              </a:ext>
            </a:extLst>
          </p:cNvPr>
          <p:cNvSpPr/>
          <p:nvPr/>
        </p:nvSpPr>
        <p:spPr>
          <a:xfrm>
            <a:off x="8849913"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 name="Oval 9">
            <a:extLst>
              <a:ext uri="{FF2B5EF4-FFF2-40B4-BE49-F238E27FC236}">
                <a16:creationId xmlns:a16="http://schemas.microsoft.com/office/drawing/2014/main" id="{5AECAEFA-3437-2941-BF13-B63E2921731A}"/>
              </a:ext>
            </a:extLst>
          </p:cNvPr>
          <p:cNvSpPr/>
          <p:nvPr/>
        </p:nvSpPr>
        <p:spPr>
          <a:xfrm>
            <a:off x="9337177"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 name="Oval 10">
            <a:extLst>
              <a:ext uri="{FF2B5EF4-FFF2-40B4-BE49-F238E27FC236}">
                <a16:creationId xmlns:a16="http://schemas.microsoft.com/office/drawing/2014/main" id="{C663765D-E237-1940-A7FB-E394996E9488}"/>
              </a:ext>
            </a:extLst>
          </p:cNvPr>
          <p:cNvSpPr/>
          <p:nvPr/>
        </p:nvSpPr>
        <p:spPr>
          <a:xfrm>
            <a:off x="9862339" y="88670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 name="Oval 11">
            <a:extLst>
              <a:ext uri="{FF2B5EF4-FFF2-40B4-BE49-F238E27FC236}">
                <a16:creationId xmlns:a16="http://schemas.microsoft.com/office/drawing/2014/main" id="{E79E2E87-2700-5E4B-BAE4-7E793766CC92}"/>
              </a:ext>
            </a:extLst>
          </p:cNvPr>
          <p:cNvSpPr/>
          <p:nvPr/>
        </p:nvSpPr>
        <p:spPr>
          <a:xfrm>
            <a:off x="885156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3" name="Oval 12">
            <a:extLst>
              <a:ext uri="{FF2B5EF4-FFF2-40B4-BE49-F238E27FC236}">
                <a16:creationId xmlns:a16="http://schemas.microsoft.com/office/drawing/2014/main" id="{630916A0-80FB-E946-811F-D97E0C41E505}"/>
              </a:ext>
            </a:extLst>
          </p:cNvPr>
          <p:cNvSpPr/>
          <p:nvPr/>
        </p:nvSpPr>
        <p:spPr>
          <a:xfrm>
            <a:off x="933717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4" name="Rectangle 13">
            <a:extLst>
              <a:ext uri="{FF2B5EF4-FFF2-40B4-BE49-F238E27FC236}">
                <a16:creationId xmlns:a16="http://schemas.microsoft.com/office/drawing/2014/main" id="{95581F7B-EB8C-E440-8B65-BE0500DA0B34}"/>
              </a:ext>
            </a:extLst>
          </p:cNvPr>
          <p:cNvSpPr/>
          <p:nvPr/>
        </p:nvSpPr>
        <p:spPr>
          <a:xfrm>
            <a:off x="8540994" y="346898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5" name="Oval 14">
            <a:extLst>
              <a:ext uri="{FF2B5EF4-FFF2-40B4-BE49-F238E27FC236}">
                <a16:creationId xmlns:a16="http://schemas.microsoft.com/office/drawing/2014/main" id="{159C636E-9653-4F45-A82E-33E319A5C2C8}"/>
              </a:ext>
            </a:extLst>
          </p:cNvPr>
          <p:cNvSpPr/>
          <p:nvPr/>
        </p:nvSpPr>
        <p:spPr>
          <a:xfrm>
            <a:off x="8849913"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6" name="Oval 15">
            <a:extLst>
              <a:ext uri="{FF2B5EF4-FFF2-40B4-BE49-F238E27FC236}">
                <a16:creationId xmlns:a16="http://schemas.microsoft.com/office/drawing/2014/main" id="{A51DF2CB-FEF9-334B-A07E-FC760E34654C}"/>
              </a:ext>
            </a:extLst>
          </p:cNvPr>
          <p:cNvSpPr/>
          <p:nvPr/>
        </p:nvSpPr>
        <p:spPr>
          <a:xfrm>
            <a:off x="9337177"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Oval 16">
            <a:extLst>
              <a:ext uri="{FF2B5EF4-FFF2-40B4-BE49-F238E27FC236}">
                <a16:creationId xmlns:a16="http://schemas.microsoft.com/office/drawing/2014/main" id="{C16AB325-8541-6844-A164-16C9E69CAC43}"/>
              </a:ext>
            </a:extLst>
          </p:cNvPr>
          <p:cNvSpPr/>
          <p:nvPr/>
        </p:nvSpPr>
        <p:spPr>
          <a:xfrm>
            <a:off x="9862339" y="364499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8" name="Oval 17">
            <a:extLst>
              <a:ext uri="{FF2B5EF4-FFF2-40B4-BE49-F238E27FC236}">
                <a16:creationId xmlns:a16="http://schemas.microsoft.com/office/drawing/2014/main" id="{F8E8E139-BBAB-4F46-ABF0-042892BD19FA}"/>
              </a:ext>
            </a:extLst>
          </p:cNvPr>
          <p:cNvSpPr/>
          <p:nvPr/>
        </p:nvSpPr>
        <p:spPr>
          <a:xfrm>
            <a:off x="885156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9" name="Oval 18">
            <a:extLst>
              <a:ext uri="{FF2B5EF4-FFF2-40B4-BE49-F238E27FC236}">
                <a16:creationId xmlns:a16="http://schemas.microsoft.com/office/drawing/2014/main" id="{4969A239-194E-4C4D-AC02-64486366665F}"/>
              </a:ext>
            </a:extLst>
          </p:cNvPr>
          <p:cNvSpPr/>
          <p:nvPr/>
        </p:nvSpPr>
        <p:spPr>
          <a:xfrm>
            <a:off x="933717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0" name="Oval 19">
            <a:extLst>
              <a:ext uri="{FF2B5EF4-FFF2-40B4-BE49-F238E27FC236}">
                <a16:creationId xmlns:a16="http://schemas.microsoft.com/office/drawing/2014/main" id="{BB5B83D1-A41E-4E42-962D-84730E3F705A}"/>
              </a:ext>
            </a:extLst>
          </p:cNvPr>
          <p:cNvSpPr/>
          <p:nvPr/>
        </p:nvSpPr>
        <p:spPr>
          <a:xfrm>
            <a:off x="9862339" y="132363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1" name="Oval 20">
            <a:extLst>
              <a:ext uri="{FF2B5EF4-FFF2-40B4-BE49-F238E27FC236}">
                <a16:creationId xmlns:a16="http://schemas.microsoft.com/office/drawing/2014/main" id="{7AE69D4C-DAD8-2B44-B34A-58301C592D18}"/>
              </a:ext>
            </a:extLst>
          </p:cNvPr>
          <p:cNvSpPr/>
          <p:nvPr/>
        </p:nvSpPr>
        <p:spPr>
          <a:xfrm>
            <a:off x="9862339"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E9DB093-7D23-E94D-8365-32EA46F3B38D}"/>
                  </a:ext>
                </a:extLst>
              </p:cNvPr>
              <p:cNvSpPr/>
              <p:nvPr/>
            </p:nvSpPr>
            <p:spPr>
              <a:xfrm>
                <a:off x="7538446" y="2300452"/>
                <a:ext cx="3597461" cy="762773"/>
              </a:xfrm>
              <a:prstGeom prst="rect">
                <a:avLst/>
              </a:prstGeom>
            </p:spPr>
            <p:txBody>
              <a:bodyPr wrap="square">
                <a:spAutoFit/>
              </a:bodyPr>
              <a:lstStyle/>
              <a:p>
                <a:r>
                  <a:rPr lang="en-US" b="1" dirty="0">
                    <a:solidFill>
                      <a:srgbClr val="000000"/>
                    </a:solidFill>
                    <a:latin typeface="Karla"/>
                  </a:rPr>
                  <a:t>Info(6, 0) =</a:t>
                </a:r>
                <a:r>
                  <a:rPr lang="en-US" dirty="0">
                    <a:latin typeface="STIXGeneral-Regular" pitchFamily="2" charset="2"/>
                  </a:rPr>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m:t>
                        </m:r>
                      </m:den>
                    </m:f>
                    <m:r>
                      <a:rPr lang="en-US" b="0" i="1" smtClean="0">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6</m:t>
                        </m:r>
                      </m:num>
                      <m:den>
                        <m:r>
                          <a:rPr lang="en-US" i="1">
                            <a:latin typeface="Cambria Math" panose="02040503050406030204" pitchFamily="18" charset="0"/>
                          </a:rPr>
                          <m:t>6</m:t>
                        </m:r>
                      </m:den>
                    </m:f>
                  </m:oMath>
                </a14:m>
                <a:r>
                  <a:rPr lang="en-US" baseline="-25000" dirty="0"/>
                  <a:t> </a:t>
                </a:r>
                <a:r>
                  <a:rPr lang="en-US" dirty="0"/>
                  <a:t>) </a:t>
                </a:r>
                <a:r>
                  <a:rPr lang="en-US" dirty="0">
                    <a:latin typeface="STIXGeneral-Regular" pitchFamily="2" charset="2"/>
                  </a:rPr>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6</m:t>
                        </m:r>
                      </m:den>
                    </m:f>
                    <m:r>
                      <a:rPr lang="en-US" i="1">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6</m:t>
                        </m:r>
                      </m:den>
                    </m:f>
                  </m:oMath>
                </a14:m>
                <a:r>
                  <a:rPr lang="en-US" baseline="-25000" dirty="0"/>
                  <a:t> </a:t>
                </a:r>
                <a:r>
                  <a:rPr lang="en-US" dirty="0"/>
                  <a:t>)</a:t>
                </a:r>
              </a:p>
              <a:p>
                <a:r>
                  <a:rPr lang="en-US" dirty="0"/>
                  <a:t>	</a:t>
                </a:r>
                <a:r>
                  <a:rPr lang="en-US" b="1" dirty="0">
                    <a:solidFill>
                      <a:srgbClr val="000000"/>
                    </a:solidFill>
                    <a:latin typeface="Karla"/>
                  </a:rPr>
                  <a:t>=</a:t>
                </a:r>
                <a:r>
                  <a:rPr lang="en-US" dirty="0"/>
                  <a:t> 0 </a:t>
                </a:r>
                <a:endParaRPr lang="en-TW" dirty="0"/>
              </a:p>
            </p:txBody>
          </p:sp>
        </mc:Choice>
        <mc:Fallback xmlns="">
          <p:sp>
            <p:nvSpPr>
              <p:cNvPr id="22" name="Rectangle 21">
                <a:extLst>
                  <a:ext uri="{FF2B5EF4-FFF2-40B4-BE49-F238E27FC236}">
                    <a16:creationId xmlns:a16="http://schemas.microsoft.com/office/drawing/2014/main" id="{3E9DB093-7D23-E94D-8365-32EA46F3B38D}"/>
                  </a:ext>
                </a:extLst>
              </p:cNvPr>
              <p:cNvSpPr>
                <a:spLocks noRot="1" noChangeAspect="1" noMove="1" noResize="1" noEditPoints="1" noAdjustHandles="1" noChangeArrowheads="1" noChangeShapeType="1" noTextEdit="1"/>
              </p:cNvSpPr>
              <p:nvPr/>
            </p:nvSpPr>
            <p:spPr>
              <a:xfrm>
                <a:off x="7538446" y="2300452"/>
                <a:ext cx="3597461" cy="762773"/>
              </a:xfrm>
              <a:prstGeom prst="rect">
                <a:avLst/>
              </a:prstGeom>
              <a:blipFill>
                <a:blip r:embed="rId3"/>
                <a:stretch>
                  <a:fillRect l="-1413" b="-1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9244510-B808-B24B-97FB-29E50ACE05B3}"/>
                  </a:ext>
                </a:extLst>
              </p:cNvPr>
              <p:cNvSpPr/>
              <p:nvPr/>
            </p:nvSpPr>
            <p:spPr>
              <a:xfrm>
                <a:off x="7538445" y="4914387"/>
                <a:ext cx="3597461" cy="762773"/>
              </a:xfrm>
              <a:prstGeom prst="rect">
                <a:avLst/>
              </a:prstGeom>
            </p:spPr>
            <p:txBody>
              <a:bodyPr wrap="square">
                <a:spAutoFit/>
              </a:bodyPr>
              <a:lstStyle/>
              <a:p>
                <a:r>
                  <a:rPr lang="en-US" b="1" dirty="0">
                    <a:solidFill>
                      <a:srgbClr val="000000"/>
                    </a:solidFill>
                    <a:latin typeface="Karla"/>
                  </a:rPr>
                  <a:t>Info(3, 3) =</a:t>
                </a:r>
                <a:r>
                  <a:rPr lang="en-US" dirty="0">
                    <a:latin typeface="STIXGeneral-Regular" pitchFamily="2" charset="2"/>
                  </a:rPr>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6</m:t>
                        </m:r>
                      </m:den>
                    </m:f>
                    <m:r>
                      <a:rPr lang="en-US" b="0" i="1" smtClean="0">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oMath>
                </a14:m>
                <a:r>
                  <a:rPr lang="en-US" baseline="-25000" dirty="0"/>
                  <a:t> </a:t>
                </a:r>
                <a:r>
                  <a:rPr lang="en-US" dirty="0"/>
                  <a:t>) </a:t>
                </a:r>
                <a:r>
                  <a:rPr lang="en-US" dirty="0">
                    <a:latin typeface="STIXGeneral-Regular" pitchFamily="2" charset="2"/>
                  </a:rPr>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r>
                      <a:rPr lang="en-US" i="1">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oMath>
                </a14:m>
                <a:r>
                  <a:rPr lang="en-US" baseline="-25000" dirty="0"/>
                  <a:t> </a:t>
                </a:r>
                <a:r>
                  <a:rPr lang="en-US" dirty="0"/>
                  <a:t>)</a:t>
                </a:r>
              </a:p>
              <a:p>
                <a:r>
                  <a:rPr lang="en-US" dirty="0"/>
                  <a:t>	</a:t>
                </a:r>
                <a:r>
                  <a:rPr lang="en-US" b="1" dirty="0">
                    <a:solidFill>
                      <a:srgbClr val="000000"/>
                    </a:solidFill>
                    <a:latin typeface="Karla"/>
                  </a:rPr>
                  <a:t>=</a:t>
                </a:r>
                <a:r>
                  <a:rPr lang="en-US" dirty="0"/>
                  <a:t> 1 </a:t>
                </a:r>
                <a:endParaRPr lang="en-TW" dirty="0"/>
              </a:p>
            </p:txBody>
          </p:sp>
        </mc:Choice>
        <mc:Fallback xmlns="">
          <p:sp>
            <p:nvSpPr>
              <p:cNvPr id="23" name="Rectangle 22">
                <a:extLst>
                  <a:ext uri="{FF2B5EF4-FFF2-40B4-BE49-F238E27FC236}">
                    <a16:creationId xmlns:a16="http://schemas.microsoft.com/office/drawing/2014/main" id="{09244510-B808-B24B-97FB-29E50ACE05B3}"/>
                  </a:ext>
                </a:extLst>
              </p:cNvPr>
              <p:cNvSpPr>
                <a:spLocks noRot="1" noChangeAspect="1" noMove="1" noResize="1" noEditPoints="1" noAdjustHandles="1" noChangeArrowheads="1" noChangeShapeType="1" noTextEdit="1"/>
              </p:cNvSpPr>
              <p:nvPr/>
            </p:nvSpPr>
            <p:spPr>
              <a:xfrm>
                <a:off x="7538445" y="4914387"/>
                <a:ext cx="3597461" cy="762773"/>
              </a:xfrm>
              <a:prstGeom prst="rect">
                <a:avLst/>
              </a:prstGeom>
              <a:blipFill>
                <a:blip r:embed="rId4"/>
                <a:stretch>
                  <a:fillRect l="-1413" b="-13333"/>
                </a:stretch>
              </a:blipFill>
            </p:spPr>
            <p:txBody>
              <a:bodyPr/>
              <a:lstStyle/>
              <a:p>
                <a:r>
                  <a:rPr lang="en-TW">
                    <a:noFill/>
                  </a:rPr>
                  <a:t> </a:t>
                </a:r>
              </a:p>
            </p:txBody>
          </p:sp>
        </mc:Fallback>
      </mc:AlternateContent>
      <p:sp>
        <p:nvSpPr>
          <p:cNvPr id="24" name="Rectangle 23">
            <a:extLst>
              <a:ext uri="{FF2B5EF4-FFF2-40B4-BE49-F238E27FC236}">
                <a16:creationId xmlns:a16="http://schemas.microsoft.com/office/drawing/2014/main" id="{884A0515-34A4-3C4F-B5D2-4DADF0BE1BC9}"/>
              </a:ext>
            </a:extLst>
          </p:cNvPr>
          <p:cNvSpPr/>
          <p:nvPr/>
        </p:nvSpPr>
        <p:spPr>
          <a:xfrm>
            <a:off x="1284975" y="4819134"/>
            <a:ext cx="5242825" cy="646331"/>
          </a:xfrm>
          <a:prstGeom prst="rect">
            <a:avLst/>
          </a:prstGeom>
        </p:spPr>
        <p:txBody>
          <a:bodyPr wrap="square">
            <a:spAutoFit/>
          </a:bodyPr>
          <a:lstStyle/>
          <a:p>
            <a:pPr lvl="0" defTabSz="914400">
              <a:defRPr/>
            </a:pPr>
            <a:r>
              <a:rPr lang="zh-TW" altLang="en-US" dirty="0">
                <a:solidFill>
                  <a:srgbClr val="303233"/>
                </a:solidFill>
                <a:latin typeface="Lato"/>
              </a:rPr>
              <a:t>當所有的資料都是相同一致，它們的</a:t>
            </a:r>
            <a:r>
              <a:rPr lang="en-US" dirty="0">
                <a:solidFill>
                  <a:srgbClr val="303233"/>
                </a:solidFill>
                <a:latin typeface="Lato"/>
              </a:rPr>
              <a:t>Entropy</a:t>
            </a:r>
            <a:r>
              <a:rPr lang="zh-TW" altLang="en-US" dirty="0">
                <a:solidFill>
                  <a:srgbClr val="303233"/>
                </a:solidFill>
                <a:latin typeface="Lato"/>
              </a:rPr>
              <a:t>就是</a:t>
            </a:r>
            <a:r>
              <a:rPr lang="en-US" altLang="zh-TW" dirty="0">
                <a:solidFill>
                  <a:srgbClr val="303233"/>
                </a:solidFill>
                <a:latin typeface="Lato"/>
              </a:rPr>
              <a:t>0</a:t>
            </a:r>
          </a:p>
          <a:p>
            <a:pPr lvl="0" defTabSz="914400">
              <a:defRPr/>
            </a:pPr>
            <a:r>
              <a:rPr lang="zh-TW" altLang="en-US" dirty="0">
                <a:solidFill>
                  <a:srgbClr val="303233"/>
                </a:solidFill>
                <a:latin typeface="Lato"/>
              </a:rPr>
              <a:t>如果資料各有一半不同，那麼</a:t>
            </a:r>
            <a:r>
              <a:rPr lang="en-US" dirty="0">
                <a:solidFill>
                  <a:srgbClr val="303233"/>
                </a:solidFill>
                <a:latin typeface="Lato"/>
              </a:rPr>
              <a:t>Entropy</a:t>
            </a:r>
            <a:r>
              <a:rPr lang="zh-TW" altLang="en-US" dirty="0">
                <a:solidFill>
                  <a:srgbClr val="303233"/>
                </a:solidFill>
                <a:latin typeface="Lato"/>
              </a:rPr>
              <a:t>就是１</a:t>
            </a:r>
            <a:endParaRPr lang="en-TW" dirty="0"/>
          </a:p>
        </p:txBody>
      </p:sp>
      <p:pic>
        <p:nvPicPr>
          <p:cNvPr id="25" name="Graphic 24">
            <a:extLst>
              <a:ext uri="{FF2B5EF4-FFF2-40B4-BE49-F238E27FC236}">
                <a16:creationId xmlns:a16="http://schemas.microsoft.com/office/drawing/2014/main" id="{DDFD567C-425C-284F-97DF-66ACBD28C2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940" y="4851273"/>
            <a:ext cx="495300" cy="495300"/>
          </a:xfrm>
          <a:prstGeom prst="rect">
            <a:avLst/>
          </a:prstGeom>
        </p:spPr>
      </p:pic>
    </p:spTree>
    <p:extLst>
      <p:ext uri="{BB962C8B-B14F-4D97-AF65-F5344CB8AC3E}">
        <p14:creationId xmlns:p14="http://schemas.microsoft.com/office/powerpoint/2010/main" val="2409838442"/>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6712</TotalTime>
  <Words>1120</Words>
  <Application>Microsoft Macintosh PowerPoint</Application>
  <PresentationFormat>Widescreen</PresentationFormat>
  <Paragraphs>166</Paragraphs>
  <Slides>16</Slides>
  <Notes>15</Notes>
  <HiddenSlides>1</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16</vt:i4>
      </vt:variant>
    </vt:vector>
  </HeadingPairs>
  <TitlesOfParts>
    <vt:vector size="34" baseType="lpstr">
      <vt:lpstr>等线</vt:lpstr>
      <vt:lpstr>inherit</vt:lpstr>
      <vt:lpstr>Karla</vt:lpstr>
      <vt:lpstr>Lato</vt:lpstr>
      <vt:lpstr>Microsoft JhengHei</vt:lpstr>
      <vt:lpstr>微软雅黑</vt:lpstr>
      <vt:lpstr>PingFang TC</vt:lpstr>
      <vt:lpstr>Segoe UI Light</vt:lpstr>
      <vt:lpstr>Toppan Bunkyu Midashi Gothic Ex</vt:lpstr>
      <vt:lpstr>Arial</vt:lpstr>
      <vt:lpstr>Calibri</vt:lpstr>
      <vt:lpstr>Cambria Math</vt:lpstr>
      <vt:lpstr>Century Gothic</vt:lpstr>
      <vt:lpstr>Helvetica Neue</vt:lpstr>
      <vt:lpstr>Helvetica Neue Bold Condensed</vt:lpstr>
      <vt:lpstr>STIXGeneral-Regular</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314</cp:revision>
  <dcterms:created xsi:type="dcterms:W3CDTF">2015-08-18T02:51:41Z</dcterms:created>
  <dcterms:modified xsi:type="dcterms:W3CDTF">2020-09-18T07:40:19Z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